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36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69"/>
  </p:notesMasterIdLst>
  <p:sldIdLst>
    <p:sldId id="260" r:id="rId5"/>
    <p:sldId id="268" r:id="rId6"/>
    <p:sldId id="257" r:id="rId7"/>
    <p:sldId id="335" r:id="rId8"/>
    <p:sldId id="336" r:id="rId9"/>
    <p:sldId id="299" r:id="rId10"/>
    <p:sldId id="269" r:id="rId11"/>
    <p:sldId id="270" r:id="rId12"/>
    <p:sldId id="337" r:id="rId13"/>
    <p:sldId id="338" r:id="rId14"/>
    <p:sldId id="339" r:id="rId15"/>
    <p:sldId id="341" r:id="rId16"/>
    <p:sldId id="342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3" r:id="rId30"/>
    <p:sldId id="259" r:id="rId31"/>
    <p:sldId id="285" r:id="rId32"/>
    <p:sldId id="277" r:id="rId33"/>
    <p:sldId id="314" r:id="rId34"/>
    <p:sldId id="330" r:id="rId35"/>
    <p:sldId id="288" r:id="rId36"/>
    <p:sldId id="271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290" r:id="rId53"/>
    <p:sldId id="294" r:id="rId54"/>
    <p:sldId id="292" r:id="rId55"/>
    <p:sldId id="295" r:id="rId56"/>
    <p:sldId id="293" r:id="rId57"/>
    <p:sldId id="296" r:id="rId58"/>
    <p:sldId id="331" r:id="rId59"/>
    <p:sldId id="334" r:id="rId60"/>
    <p:sldId id="333" r:id="rId61"/>
    <p:sldId id="298" r:id="rId62"/>
    <p:sldId id="264" r:id="rId63"/>
    <p:sldId id="263" r:id="rId64"/>
    <p:sldId id="343" r:id="rId65"/>
    <p:sldId id="344" r:id="rId66"/>
    <p:sldId id="345" r:id="rId67"/>
    <p:sldId id="346" r:id="rId68"/>
  </p:sldIdLst>
  <p:sldSz cx="12192000" cy="6858000"/>
  <p:notesSz cx="6858000" cy="9144000"/>
  <p:embeddedFontLst>
    <p:embeddedFont>
      <p:font typeface="Verdana" panose="020B0604030504040204" pitchFamily="34" charset="0"/>
      <p:regular r:id="rId70"/>
      <p:bold r:id="rId71"/>
      <p:italic r:id="rId72"/>
      <p:boldItalic r:id="rId73"/>
    </p:embeddedFont>
    <p:embeddedFont>
      <p:font typeface="Webdings" panose="05030102010509060703" pitchFamily="18" charset="2"/>
      <p:regular r:id="rId74"/>
    </p:embeddedFont>
    <p:embeddedFont>
      <p:font typeface="Calibri Light" panose="020F0302020204030204" pitchFamily="34" charset="0"/>
      <p:regular r:id="rId75"/>
      <p:italic r:id="rId76"/>
    </p:embeddedFont>
    <p:embeddedFont>
      <p:font typeface="Rabiohead" panose="020B0604020202020204" charset="0"/>
      <p:regular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Segoe UI Light" panose="020B0502040204020203" pitchFamily="34" charset="0"/>
      <p:regular r:id="rId86"/>
      <p:italic r:id="rId87"/>
    </p:embeddedFont>
    <p:embeddedFont>
      <p:font typeface="ＭＳ Ｐゴシック" panose="020B0600070205080204" pitchFamily="34" charset="-128"/>
      <p:regular r:id="rId8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5"/>
    <a:srgbClr val="93D1FF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18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font" Target="fonts/font7.fntdata"/><Relationship Id="rId84" Type="http://schemas.openxmlformats.org/officeDocument/2006/relationships/font" Target="fonts/font15.fntdata"/><Relationship Id="rId89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87" Type="http://schemas.openxmlformats.org/officeDocument/2006/relationships/font" Target="fonts/font18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13.fntdata"/><Relationship Id="rId90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12/06/2015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s-ES" sz="1200" dirty="0" smtClean="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80F-2862-433B-96F0-9884A6B239F1}" type="slidenum">
              <a:rPr lang="es-ES" smtClean="0">
                <a:solidFill>
                  <a:prstClr val="black"/>
                </a:solidFill>
              </a:rPr>
              <a:pPr/>
              <a:t>15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15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dirty="0" smtClean="0">
                <a:latin typeface="Verdana" pitchFamily="34" charset="0"/>
              </a:rPr>
              <a:t>Disponemos de 25 oficinas en ciudades de Europa, América, Asia y África.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s-ES" dirty="0" smtClean="0">
              <a:latin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dirty="0" smtClean="0">
                <a:latin typeface="Verdana" pitchFamily="34" charset="0"/>
              </a:rPr>
              <a:t>En concreto,</a:t>
            </a:r>
            <a:r>
              <a:rPr lang="es-ES" baseline="0" dirty="0" smtClean="0">
                <a:latin typeface="Verdana" pitchFamily="34" charset="0"/>
              </a:rPr>
              <a:t> 16 oficinas en la Península Ibérica (14 España + 2 Portugal)</a:t>
            </a:r>
            <a:endParaRPr lang="es-ES" dirty="0" smtClean="0">
              <a:latin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s-ES" dirty="0" smtClean="0">
              <a:latin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dirty="0" smtClean="0">
                <a:latin typeface="Verdana" pitchFamily="34" charset="0"/>
              </a:rPr>
              <a:t>Destaca nuestra presencia en los mercados de servicios jurídicos ibérico, latinoamericano y africano. Asesoramos en derecho español, portugués, francés, marroquí y comunitario.</a:t>
            </a:r>
          </a:p>
          <a:p>
            <a:endParaRPr lang="en-US" dirty="0" smtClean="0">
              <a:latin typeface="Verdana" pitchFamily="34" charset="0"/>
            </a:endParaRPr>
          </a:p>
          <a:p>
            <a:endParaRPr lang="en-US" dirty="0">
              <a:latin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80F-2862-433B-96F0-9884A6B239F1}" type="slidenum">
              <a:rPr lang="es-ES" smtClean="0">
                <a:solidFill>
                  <a:prstClr val="black"/>
                </a:solidFill>
              </a:rPr>
              <a:pPr/>
              <a:t>16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4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>
                <a:latin typeface="Verdana" pitchFamily="34" charset="0"/>
              </a:rPr>
              <a:t>La Firma ofrece sus servicios a través de una tupida red de oficinas integradas que trabajan de modo coordinado, aportando sinergias, conocimiento y </a:t>
            </a:r>
            <a:r>
              <a:rPr lang="es-ES" i="1" dirty="0" err="1" smtClean="0">
                <a:latin typeface="Verdana" pitchFamily="34" charset="0"/>
              </a:rPr>
              <a:t>know-how</a:t>
            </a:r>
            <a:r>
              <a:rPr lang="es-ES" dirty="0" smtClean="0">
                <a:latin typeface="Verdana" pitchFamily="34" charset="0"/>
              </a:rPr>
              <a:t> con el principio de oficina única. </a:t>
            </a:r>
          </a:p>
          <a:p>
            <a:pPr>
              <a:buFont typeface="Arial" pitchFamily="34" charset="0"/>
              <a:buChar char="•"/>
            </a:pPr>
            <a:endParaRPr lang="es-ES" dirty="0" smtClean="0">
              <a:latin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latin typeface="Verdana" pitchFamily="34" charset="0"/>
              </a:rPr>
              <a:t>Además de las 16 oficinas de que la Firma dispone en la Península Ibérica, tiene otras 9 oficinas en emplazamientos internacionales como Bruselas, Casablanca, Londres, Luanda, Maputo, Nueva York, París, São Paulo y Shanghái. </a:t>
            </a:r>
          </a:p>
          <a:p>
            <a:pPr>
              <a:buFont typeface="Arial" pitchFamily="34" charset="0"/>
              <a:buChar char="•"/>
            </a:pPr>
            <a:endParaRPr lang="es-ES" dirty="0" smtClean="0">
              <a:latin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" dirty="0" smtClean="0">
                <a:latin typeface="Verdana" pitchFamily="34" charset="0"/>
              </a:rPr>
              <a:t>Asimismo, el despacho tiene amplio conocimiento y opinión propia de algunas de las jurisdicciones más relevantes mediante sus </a:t>
            </a:r>
            <a:r>
              <a:rPr lang="es-ES" i="1" dirty="0" err="1" smtClean="0">
                <a:latin typeface="Verdana" pitchFamily="34" charset="0"/>
              </a:rPr>
              <a:t>desks</a:t>
            </a:r>
            <a:r>
              <a:rPr lang="es-ES" dirty="0" smtClean="0">
                <a:latin typeface="Verdana" pitchFamily="34" charset="0"/>
              </a:rPr>
              <a:t> internacionales (Francia, países germánicos, Latinoamérica y Oriente Próximo).</a:t>
            </a:r>
          </a:p>
          <a:p>
            <a:pPr>
              <a:buFont typeface="Arial" pitchFamily="34" charset="0"/>
              <a:buChar char="•"/>
            </a:pPr>
            <a:endParaRPr lang="es-ES" dirty="0" smtClean="0">
              <a:latin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dirty="0" smtClean="0">
                <a:latin typeface="Verdana" pitchFamily="34" charset="0"/>
              </a:rPr>
              <a:t>Nuestra vasta experiencia transnacional nos permite asesorar tanto a operadores extranjeros en proyectos u operaciones en las jurisdicciones en las que actuamos como en cualquier proyecto con dimensión internacional, asesorando en fórmulas de implantación, constitución y operativa de sociedades en el extranjero, compraventa de negocios y acuerdos de colaboración, así como en estructuras fiscales de inversión óptimas y características básicas de los distintos sistemas impositivos, además de </a:t>
            </a:r>
            <a:r>
              <a:rPr lang="es-ES" i="1" dirty="0" err="1" smtClean="0">
                <a:latin typeface="Verdana" pitchFamily="34" charset="0"/>
              </a:rPr>
              <a:t>project</a:t>
            </a:r>
            <a:r>
              <a:rPr lang="es-ES" i="1" dirty="0" smtClean="0">
                <a:latin typeface="Verdana" pitchFamily="34" charset="0"/>
              </a:rPr>
              <a:t> </a:t>
            </a:r>
            <a:r>
              <a:rPr lang="es-ES" i="1" dirty="0" err="1" smtClean="0">
                <a:latin typeface="Verdana" pitchFamily="34" charset="0"/>
              </a:rPr>
              <a:t>finance</a:t>
            </a:r>
            <a:r>
              <a:rPr lang="es-ES" dirty="0" smtClean="0">
                <a:latin typeface="Verdana" pitchFamily="34" charset="0"/>
              </a:rPr>
              <a:t> y arbitrajes internacionales.</a:t>
            </a:r>
            <a:br>
              <a:rPr lang="es-ES" dirty="0" smtClean="0">
                <a:latin typeface="Verdana" pitchFamily="34" charset="0"/>
              </a:rPr>
            </a:br>
            <a:r>
              <a:rPr lang="es-ES" dirty="0" smtClean="0">
                <a:latin typeface="Verdana" pitchFamily="34" charset="0"/>
              </a:rPr>
              <a:t/>
            </a:r>
            <a:br>
              <a:rPr lang="es-ES" dirty="0" smtClean="0">
                <a:latin typeface="Verdana" pitchFamily="34" charset="0"/>
              </a:rPr>
            </a:br>
            <a:endParaRPr lang="en-US" dirty="0" smtClean="0">
              <a:latin typeface="Verdana" pitchFamily="34" charset="0"/>
            </a:endParaRPr>
          </a:p>
          <a:p>
            <a:endParaRPr lang="en-US" dirty="0">
              <a:latin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80F-2862-433B-96F0-9884A6B239F1}" type="slidenum">
              <a:rPr lang="es-ES" smtClean="0">
                <a:solidFill>
                  <a:prstClr val="black"/>
                </a:solidFill>
              </a:rPr>
              <a:pPr/>
              <a:t>17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40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>
              <a:latin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80F-2862-433B-96F0-9884A6B239F1}" type="slidenum">
              <a:rPr lang="es-ES" smtClean="0">
                <a:solidFill>
                  <a:prstClr val="black"/>
                </a:solidFill>
              </a:rPr>
              <a:pPr/>
              <a:t>20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57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SAP</a:t>
            </a:r>
            <a:r>
              <a:rPr lang="es-ES" baseline="0" dirty="0" smtClean="0"/>
              <a:t> Perfiles y segmentación de clientes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3554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Impersonalizacion</a:t>
            </a:r>
            <a:r>
              <a:rPr lang="es-ES" dirty="0" smtClean="0"/>
              <a:t> +hacking</a:t>
            </a:r>
            <a:r>
              <a:rPr lang="es-ES" baseline="0" dirty="0" smtClean="0"/>
              <a:t> ético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1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Basada</a:t>
            </a:r>
            <a:r>
              <a:rPr lang="es-ES" baseline="0" dirty="0" smtClean="0"/>
              <a:t> en plantillas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823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Usuarios </a:t>
            </a:r>
            <a:r>
              <a:rPr lang="es-ES" dirty="0" smtClean="0">
                <a:sym typeface="Wingdings" panose="05000000000000000000" pitchFamily="2" charset="2"/>
              </a:rPr>
              <a:t> proveedores</a:t>
            </a:r>
            <a:r>
              <a:rPr lang="es-ES" baseline="0" dirty="0" smtClean="0">
                <a:sym typeface="Wingdings" panose="05000000000000000000" pitchFamily="2" charset="2"/>
              </a:rPr>
              <a:t> de identidad tipo </a:t>
            </a:r>
            <a:r>
              <a:rPr lang="es-ES" baseline="0" dirty="0" err="1" smtClean="0">
                <a:sym typeface="Wingdings" panose="05000000000000000000" pitchFamily="2" charset="2"/>
              </a:rPr>
              <a:t>oauth</a:t>
            </a:r>
            <a:r>
              <a:rPr lang="es-ES" baseline="0" dirty="0" smtClean="0">
                <a:sym typeface="Wingdings" panose="05000000000000000000" pitchFamily="2" charset="2"/>
              </a:rPr>
              <a:t> / </a:t>
            </a:r>
            <a:r>
              <a:rPr lang="es-ES" baseline="0" dirty="0" err="1" smtClean="0">
                <a:sym typeface="Wingdings" panose="05000000000000000000" pitchFamily="2" charset="2"/>
              </a:rPr>
              <a:t>claims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03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9276" y="440495"/>
            <a:ext cx="8933447" cy="59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4388" y="1914086"/>
            <a:ext cx="7383223" cy="49439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2184" y="6326081"/>
            <a:ext cx="857256" cy="358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sym typeface="Webdings"/>
              </a:rPr>
              <a:t></a:t>
            </a:r>
            <a:fld id="{86BC8906-ECD2-4295-A0AE-57B9424BE5F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itle 12"/>
          <p:cNvSpPr>
            <a:spLocks noGrp="1"/>
          </p:cNvSpPr>
          <p:nvPr>
            <p:ph type="title" hasCustomPrompt="1"/>
          </p:nvPr>
        </p:nvSpPr>
        <p:spPr>
          <a:xfrm>
            <a:off x="821267" y="265113"/>
            <a:ext cx="10972800" cy="571480"/>
          </a:xfrm>
          <a:prstGeom prst="rect">
            <a:avLst/>
          </a:prstGeom>
        </p:spPr>
        <p:txBody>
          <a:bodyPr anchor="ctr" anchorCtr="0"/>
          <a:lstStyle>
            <a:lvl1pPr algn="l">
              <a:spcBef>
                <a:spcPts val="0"/>
              </a:spcBef>
              <a:defRPr sz="2000" cap="all" baseline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49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2184" y="6326081"/>
            <a:ext cx="857256" cy="358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sym typeface="Webdings"/>
              </a:rPr>
              <a:t></a:t>
            </a:r>
            <a:fld id="{86BC8906-ECD2-4295-A0AE-57B9424BE5F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618071" y="1341438"/>
            <a:ext cx="10993967" cy="4535487"/>
          </a:xfrm>
          <a:prstGeom prst="rect">
            <a:avLst/>
          </a:prstGeom>
        </p:spPr>
        <p:txBody>
          <a:bodyPr/>
          <a:lstStyle>
            <a:lvl1pPr marL="266700" indent="-266700">
              <a:spcBef>
                <a:spcPts val="0"/>
              </a:spcBef>
              <a:buFont typeface="Wingdings" pitchFamily="2" charset="2"/>
              <a:buChar char="§"/>
              <a:defRPr sz="14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628650" indent="-266700">
              <a:spcBef>
                <a:spcPts val="0"/>
              </a:spcBef>
              <a:buSzPct val="60000"/>
              <a:buFont typeface="Wingdings" pitchFamily="2" charset="2"/>
              <a:buChar char="q"/>
              <a:defRPr sz="1400">
                <a:solidFill>
                  <a:schemeClr val="bg2">
                    <a:lumMod val="75000"/>
                    <a:lumOff val="25000"/>
                  </a:schemeClr>
                </a:solidFill>
              </a:defRPr>
            </a:lvl2pPr>
            <a:lvl3pPr marL="990600" indent="-276225">
              <a:spcBef>
                <a:spcPts val="0"/>
              </a:spcBef>
              <a:buFont typeface="Verdana" pitchFamily="34" charset="0"/>
              <a:buChar char="-"/>
              <a:defRPr sz="1400">
                <a:solidFill>
                  <a:schemeClr val="bg2">
                    <a:lumMod val="75000"/>
                    <a:lumOff val="25000"/>
                  </a:schemeClr>
                </a:solidFill>
              </a:defRPr>
            </a:lvl3pPr>
            <a:lvl4pPr marL="1343025" indent="-266700">
              <a:spcBef>
                <a:spcPts val="0"/>
              </a:spcBef>
              <a:buFont typeface="Arial" pitchFamily="34" charset="0"/>
              <a:buChar char="•"/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4pPr>
            <a:lvl5pPr marL="1704975" indent="-266700">
              <a:spcBef>
                <a:spcPts val="0"/>
              </a:spcBef>
              <a:buSzPct val="60000"/>
              <a:buFont typeface="Courier New" pitchFamily="49" charset="0"/>
              <a:buChar char="o"/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5pPr>
          </a:lstStyle>
          <a:p>
            <a:pPr marL="266700" marR="0" lvl="0" indent="-266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</a:rPr>
              <a:t>Click to edit Master text styles</a:t>
            </a:r>
          </a:p>
          <a:p>
            <a:pPr marL="266700" marR="0" lvl="0" indent="-266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</a:endParaRPr>
          </a:p>
          <a:p>
            <a:pPr marL="628650" marR="0" lvl="1" indent="-266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</a:rPr>
              <a:t>Second level</a:t>
            </a:r>
          </a:p>
          <a:p>
            <a:pPr marL="628650" marR="0" lvl="1" indent="-266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itchFamily="2" charset="2"/>
              <a:buChar char="q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</a:endParaRPr>
          </a:p>
          <a:p>
            <a:pPr marL="990600" marR="0" lvl="2" indent="-2762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Verdana" pitchFamily="34" charset="0"/>
              <a:buChar char="-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</a:rPr>
              <a:t>Third level</a:t>
            </a:r>
          </a:p>
          <a:p>
            <a:pPr marL="990600" marR="0" lvl="2" indent="-2762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Verdana" pitchFamily="34" charset="0"/>
              <a:buChar char="-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</a:endParaRPr>
          </a:p>
          <a:p>
            <a:pPr marL="1343025" marR="0" lvl="3" indent="-266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</a:rPr>
              <a:t>Fourth level</a:t>
            </a:r>
          </a:p>
          <a:p>
            <a:pPr marL="1343025" marR="0" lvl="3" indent="-266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</a:endParaRPr>
          </a:p>
          <a:p>
            <a:pPr marL="1704975" marR="0" lvl="4" indent="-266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Courier New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</a:rPr>
              <a:t>Fifth level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</a:endParaRPr>
          </a:p>
        </p:txBody>
      </p:sp>
      <p:sp>
        <p:nvSpPr>
          <p:cNvPr id="8" name="Title 12"/>
          <p:cNvSpPr>
            <a:spLocks noGrp="1"/>
          </p:cNvSpPr>
          <p:nvPr>
            <p:ph type="title" hasCustomPrompt="1"/>
          </p:nvPr>
        </p:nvSpPr>
        <p:spPr>
          <a:xfrm>
            <a:off x="618067" y="265113"/>
            <a:ext cx="10972800" cy="571480"/>
          </a:xfrm>
          <a:prstGeom prst="rect">
            <a:avLst/>
          </a:prstGeom>
        </p:spPr>
        <p:txBody>
          <a:bodyPr anchor="ctr" anchorCtr="0"/>
          <a:lstStyle>
            <a:lvl1pPr algn="l">
              <a:spcBef>
                <a:spcPts val="0"/>
              </a:spcBef>
              <a:defRPr sz="2000" cap="all" baseline="0">
                <a:solidFill>
                  <a:schemeClr val="bg1">
                    <a:lumMod val="9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511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>
                <a:solidFill>
                  <a:srgbClr val="C00000"/>
                </a:solidFill>
                <a:latin typeface="Calibri Light" panose="020F0302020204030204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85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  <p:sldLayoutId id="2147483670" r:id="rId13"/>
    <p:sldLayoutId id="2147483671" r:id="rId14"/>
    <p:sldLayoutId id="2147483672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hyperlink" Target="https://www.microsoftpartnerforum.es/#/award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msdn.microsoft.com/es-es/vstudio/dn535651" TargetMode="External"/><Relationship Id="rId5" Type="http://schemas.openxmlformats.org/officeDocument/2006/relationships/hyperlink" Target="http://www.microsoft.com/es-es/news/Press/2014/Mar14/1000_socios_Microsoft_Spain.aspx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jpg"/><Relationship Id="rId18" Type="http://schemas.openxmlformats.org/officeDocument/2006/relationships/image" Target="../media/image38.png"/><Relationship Id="rId26" Type="http://schemas.openxmlformats.org/officeDocument/2006/relationships/image" Target="../media/image46.jpeg"/><Relationship Id="rId39" Type="http://schemas.openxmlformats.org/officeDocument/2006/relationships/image" Target="../media/image59.jpeg"/><Relationship Id="rId3" Type="http://schemas.openxmlformats.org/officeDocument/2006/relationships/image" Target="../media/image23.jpeg"/><Relationship Id="rId21" Type="http://schemas.openxmlformats.org/officeDocument/2006/relationships/image" Target="../media/image41.jpg"/><Relationship Id="rId34" Type="http://schemas.openxmlformats.org/officeDocument/2006/relationships/image" Target="../media/image54.jpe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70.png"/><Relationship Id="rId7" Type="http://schemas.openxmlformats.org/officeDocument/2006/relationships/image" Target="../media/image27.gif"/><Relationship Id="rId12" Type="http://schemas.openxmlformats.org/officeDocument/2006/relationships/image" Target="../media/image32.png"/><Relationship Id="rId17" Type="http://schemas.openxmlformats.org/officeDocument/2006/relationships/image" Target="../media/image37.jpeg"/><Relationship Id="rId25" Type="http://schemas.openxmlformats.org/officeDocument/2006/relationships/image" Target="../media/image45.jpg"/><Relationship Id="rId33" Type="http://schemas.openxmlformats.org/officeDocument/2006/relationships/image" Target="../media/image53.jpeg"/><Relationship Id="rId38" Type="http://schemas.openxmlformats.org/officeDocument/2006/relationships/image" Target="../media/image58.gif"/><Relationship Id="rId46" Type="http://schemas.openxmlformats.org/officeDocument/2006/relationships/image" Target="../media/image66.jpg"/><Relationship Id="rId2" Type="http://schemas.openxmlformats.org/officeDocument/2006/relationships/image" Target="../media/image22.jpg"/><Relationship Id="rId16" Type="http://schemas.openxmlformats.org/officeDocument/2006/relationships/image" Target="../media/image36.jpg"/><Relationship Id="rId20" Type="http://schemas.openxmlformats.org/officeDocument/2006/relationships/image" Target="../media/image40.jpeg"/><Relationship Id="rId29" Type="http://schemas.openxmlformats.org/officeDocument/2006/relationships/image" Target="../media/image49.png"/><Relationship Id="rId41" Type="http://schemas.openxmlformats.org/officeDocument/2006/relationships/image" Target="../media/image61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jpeg"/><Relationship Id="rId45" Type="http://schemas.openxmlformats.org/officeDocument/2006/relationships/image" Target="../media/image65.jpeg"/><Relationship Id="rId5" Type="http://schemas.openxmlformats.org/officeDocument/2006/relationships/image" Target="../media/image25.png"/><Relationship Id="rId15" Type="http://schemas.openxmlformats.org/officeDocument/2006/relationships/image" Target="../media/image35.jpg"/><Relationship Id="rId23" Type="http://schemas.openxmlformats.org/officeDocument/2006/relationships/image" Target="../media/image43.gif"/><Relationship Id="rId28" Type="http://schemas.openxmlformats.org/officeDocument/2006/relationships/image" Target="../media/image48.gif"/><Relationship Id="rId36" Type="http://schemas.openxmlformats.org/officeDocument/2006/relationships/image" Target="../media/image56.gif"/><Relationship Id="rId49" Type="http://schemas.openxmlformats.org/officeDocument/2006/relationships/image" Target="../media/image69.png"/><Relationship Id="rId10" Type="http://schemas.openxmlformats.org/officeDocument/2006/relationships/image" Target="../media/image30.jpg"/><Relationship Id="rId19" Type="http://schemas.openxmlformats.org/officeDocument/2006/relationships/image" Target="../media/image39.jpg"/><Relationship Id="rId31" Type="http://schemas.openxmlformats.org/officeDocument/2006/relationships/image" Target="../media/image51.jpg"/><Relationship Id="rId44" Type="http://schemas.openxmlformats.org/officeDocument/2006/relationships/image" Target="../media/image64.gif"/><Relationship Id="rId52" Type="http://schemas.openxmlformats.org/officeDocument/2006/relationships/image" Target="../media/image72.jpeg"/><Relationship Id="rId4" Type="http://schemas.openxmlformats.org/officeDocument/2006/relationships/image" Target="../media/image24.jpg"/><Relationship Id="rId9" Type="http://schemas.openxmlformats.org/officeDocument/2006/relationships/image" Target="../media/image29.jpg"/><Relationship Id="rId14" Type="http://schemas.openxmlformats.org/officeDocument/2006/relationships/image" Target="../media/image34.png"/><Relationship Id="rId22" Type="http://schemas.openxmlformats.org/officeDocument/2006/relationships/image" Target="../media/image42.jpg"/><Relationship Id="rId27" Type="http://schemas.openxmlformats.org/officeDocument/2006/relationships/image" Target="../media/image47.png"/><Relationship Id="rId30" Type="http://schemas.openxmlformats.org/officeDocument/2006/relationships/image" Target="../media/image50.jpg"/><Relationship Id="rId35" Type="http://schemas.openxmlformats.org/officeDocument/2006/relationships/image" Target="../media/image55.gif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8" Type="http://schemas.openxmlformats.org/officeDocument/2006/relationships/image" Target="../media/image28.png"/><Relationship Id="rId51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jpeg"/><Relationship Id="rId5" Type="http://schemas.openxmlformats.org/officeDocument/2006/relationships/image" Target="../media/image80.gif"/><Relationship Id="rId4" Type="http://schemas.openxmlformats.org/officeDocument/2006/relationships/image" Target="../media/image7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102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01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jpeg"/><Relationship Id="rId5" Type="http://schemas.openxmlformats.org/officeDocument/2006/relationships/image" Target="../media/image108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114.emf"/><Relationship Id="rId7" Type="http://schemas.openxmlformats.org/officeDocument/2006/relationships/image" Target="../media/image118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Relationship Id="rId9" Type="http://schemas.openxmlformats.org/officeDocument/2006/relationships/image" Target="../media/image120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2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8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30.emf"/><Relationship Id="rId7" Type="http://schemas.openxmlformats.org/officeDocument/2006/relationships/image" Target="../media/image122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emf"/><Relationship Id="rId11" Type="http://schemas.openxmlformats.org/officeDocument/2006/relationships/image" Target="../media/image136.emf"/><Relationship Id="rId5" Type="http://schemas.openxmlformats.org/officeDocument/2006/relationships/image" Target="../media/image132.emf"/><Relationship Id="rId10" Type="http://schemas.openxmlformats.org/officeDocument/2006/relationships/image" Target="../media/image135.emf"/><Relationship Id="rId4" Type="http://schemas.openxmlformats.org/officeDocument/2006/relationships/image" Target="../media/image131.emf"/><Relationship Id="rId9" Type="http://schemas.openxmlformats.org/officeDocument/2006/relationships/image" Target="../media/image13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image" Target="../media/image131.emf"/><Relationship Id="rId7" Type="http://schemas.openxmlformats.org/officeDocument/2006/relationships/image" Target="../media/image124.png"/><Relationship Id="rId12" Type="http://schemas.openxmlformats.org/officeDocument/2006/relationships/image" Target="../media/image129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2.png"/><Relationship Id="rId11" Type="http://schemas.openxmlformats.org/officeDocument/2006/relationships/image" Target="../media/image137.emf"/><Relationship Id="rId5" Type="http://schemas.openxmlformats.org/officeDocument/2006/relationships/image" Target="../media/image133.emf"/><Relationship Id="rId10" Type="http://schemas.openxmlformats.org/officeDocument/2006/relationships/image" Target="../media/image136.emf"/><Relationship Id="rId4" Type="http://schemas.openxmlformats.org/officeDocument/2006/relationships/image" Target="../media/image132.emf"/><Relationship Id="rId9" Type="http://schemas.openxmlformats.org/officeDocument/2006/relationships/image" Target="../media/image1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Quienes somos en Tokiota?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Somos actualmente 48 consultores (Junio 2015), con previsión de crecimiento del 10% para el FY15.</a:t>
            </a:r>
          </a:p>
          <a:p>
            <a:r>
              <a:rPr lang="es-ES" dirty="0" smtClean="0"/>
              <a:t>Todos nuestros consultores están ubicados en Barcelona, pero con experiencia en </a:t>
            </a:r>
            <a:r>
              <a:rPr lang="es-ES" b="1" dirty="0" smtClean="0"/>
              <a:t>entornos multinacionales</a:t>
            </a:r>
          </a:p>
          <a:p>
            <a:r>
              <a:rPr lang="es-ES" b="1" dirty="0" smtClean="0"/>
              <a:t>Sólo los mejores consultores</a:t>
            </a:r>
            <a:r>
              <a:rPr lang="es-ES" dirty="0" smtClean="0"/>
              <a:t>: consultores muy seniors con grandes capacidades de comunicación, consultoría, tecnología y ejecución de proyectos</a:t>
            </a:r>
          </a:p>
          <a:p>
            <a:r>
              <a:rPr lang="es-ES" dirty="0" smtClean="0"/>
              <a:t>Siempre usando </a:t>
            </a:r>
            <a:r>
              <a:rPr lang="es-ES" b="1" dirty="0" smtClean="0"/>
              <a:t>arquitecturas, patrones y buenas prácticas</a:t>
            </a:r>
            <a:r>
              <a:rPr lang="es-ES" dirty="0" smtClean="0"/>
              <a:t> en el desarrollo</a:t>
            </a:r>
          </a:p>
          <a:p>
            <a:r>
              <a:rPr lang="es-ES" b="1" dirty="0" smtClean="0"/>
              <a:t>Flexibles</a:t>
            </a:r>
            <a:r>
              <a:rPr lang="es-ES" dirty="0" smtClean="0"/>
              <a:t> en todo proyecto o colaboración, pero orientados al resultado y a la eficiencia. Usamos metodologías ágiles, integración continua para gestionar el ciclo de vida del SW para</a:t>
            </a:r>
          </a:p>
          <a:p>
            <a:pPr lvl="1"/>
            <a:r>
              <a:rPr lang="es-ES" dirty="0" smtClean="0"/>
              <a:t>Reducir el coste</a:t>
            </a:r>
          </a:p>
          <a:p>
            <a:pPr lvl="1"/>
            <a:r>
              <a:rPr lang="es-ES" dirty="0" smtClean="0"/>
              <a:t>Maximizar la </a:t>
            </a:r>
            <a:r>
              <a:rPr lang="es-ES" b="1" dirty="0" smtClean="0"/>
              <a:t>calidad</a:t>
            </a:r>
          </a:p>
        </p:txBody>
      </p:sp>
    </p:spTree>
    <p:extLst>
      <p:ext uri="{BB962C8B-B14F-4D97-AF65-F5344CB8AC3E}">
        <p14:creationId xmlns:p14="http://schemas.microsoft.com/office/powerpoint/2010/main" val="259140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Quienes somos en Tokiota?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Nuestro objetivo:  </a:t>
            </a:r>
            <a:r>
              <a:rPr lang="es-ES" dirty="0" err="1" smtClean="0"/>
              <a:t>Win</a:t>
            </a:r>
            <a:r>
              <a:rPr lang="es-ES" dirty="0" smtClean="0"/>
              <a:t> – </a:t>
            </a:r>
            <a:r>
              <a:rPr lang="es-ES" dirty="0" err="1" smtClean="0"/>
              <a:t>Win</a:t>
            </a:r>
            <a:r>
              <a:rPr lang="es-ES" dirty="0" smtClean="0"/>
              <a:t> – </a:t>
            </a:r>
            <a:r>
              <a:rPr lang="es-ES" dirty="0" err="1" smtClean="0"/>
              <a:t>Win</a:t>
            </a:r>
            <a:r>
              <a:rPr lang="es-ES" dirty="0" smtClean="0"/>
              <a:t> de manera honesta y cooperativa</a:t>
            </a:r>
          </a:p>
          <a:p>
            <a:endParaRPr lang="es-ES" dirty="0"/>
          </a:p>
        </p:txBody>
      </p:sp>
      <p:grpSp>
        <p:nvGrpSpPr>
          <p:cNvPr id="4" name="Group 3"/>
          <p:cNvGrpSpPr/>
          <p:nvPr/>
        </p:nvGrpSpPr>
        <p:grpSpPr>
          <a:xfrm>
            <a:off x="3987870" y="3615354"/>
            <a:ext cx="2898701" cy="2035173"/>
            <a:chOff x="2520264" y="2016201"/>
            <a:chExt cx="2898701" cy="203517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" name="Isosceles Triangle 4"/>
            <p:cNvSpPr/>
            <p:nvPr/>
          </p:nvSpPr>
          <p:spPr>
            <a:xfrm>
              <a:off x="2520264" y="2016201"/>
              <a:ext cx="2898701" cy="1890209"/>
            </a:xfrm>
            <a:prstGeom prst="triangl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Isosceles Triangle 4"/>
            <p:cNvSpPr/>
            <p:nvPr/>
          </p:nvSpPr>
          <p:spPr>
            <a:xfrm>
              <a:off x="3102256" y="3106270"/>
              <a:ext cx="1734716" cy="94510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everybody</a:t>
              </a:r>
              <a:r>
                <a:rPr lang="es-ES" sz="2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es-ES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 defTabSz="1244600">
                <a:lnSpc>
                  <a:spcPct val="90000"/>
                </a:lnSpc>
                <a:spcBef>
                  <a:spcPct val="0"/>
                </a:spcBef>
              </a:pPr>
              <a:r>
                <a:rPr lang="es-ES" sz="22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wins</a:t>
              </a:r>
              <a:endParaRPr lang="es-ES" sz="2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24596" y="2672302"/>
            <a:ext cx="1832557" cy="943052"/>
            <a:chOff x="3384370" y="1008116"/>
            <a:chExt cx="1203289" cy="884573"/>
          </a:xfrm>
        </p:grpSpPr>
        <p:sp>
          <p:nvSpPr>
            <p:cNvPr id="8" name="Rectangle 7"/>
            <p:cNvSpPr/>
            <p:nvPr/>
          </p:nvSpPr>
          <p:spPr>
            <a:xfrm>
              <a:off x="3384370" y="1008116"/>
              <a:ext cx="1203289" cy="884573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3384370" y="1008116"/>
              <a:ext cx="1203289" cy="884573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3500" tIns="63500" rIns="63500" bIns="63500" numCol="1" spcCol="1270" anchor="ctr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Customer </a:t>
              </a:r>
            </a:p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wins</a:t>
              </a:r>
              <a:endParaRPr lang="es-E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98601" y="5505563"/>
            <a:ext cx="1936054" cy="995364"/>
            <a:chOff x="5544606" y="3916722"/>
            <a:chExt cx="1271247" cy="933641"/>
          </a:xfrm>
        </p:grpSpPr>
        <p:sp>
          <p:nvSpPr>
            <p:cNvPr id="11" name="Rectangle 10"/>
            <p:cNvSpPr/>
            <p:nvPr/>
          </p:nvSpPr>
          <p:spPr>
            <a:xfrm>
              <a:off x="5544606" y="3916722"/>
              <a:ext cx="1271247" cy="93364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5544606" y="3916722"/>
              <a:ext cx="1271247" cy="93364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TOKIOTA	</a:t>
              </a:r>
            </a:p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wins</a:t>
              </a:r>
              <a:endParaRPr lang="es-E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97905" y="5505563"/>
            <a:ext cx="1977934" cy="1037064"/>
            <a:chOff x="1212343" y="3923777"/>
            <a:chExt cx="1163931" cy="972755"/>
          </a:xfrm>
        </p:grpSpPr>
        <p:sp>
          <p:nvSpPr>
            <p:cNvPr id="14" name="Rectangle 13"/>
            <p:cNvSpPr/>
            <p:nvPr/>
          </p:nvSpPr>
          <p:spPr>
            <a:xfrm>
              <a:off x="1212343" y="3923777"/>
              <a:ext cx="1163931" cy="972755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1212343" y="3923777"/>
              <a:ext cx="1163931" cy="972755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Consultant</a:t>
              </a:r>
              <a:r>
                <a:rPr lang="es-E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wins</a:t>
              </a:r>
              <a:endParaRPr lang="es-E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73" y="3665644"/>
            <a:ext cx="4493724" cy="118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23 Rectángulo"/>
          <p:cNvSpPr/>
          <p:nvPr/>
        </p:nvSpPr>
        <p:spPr>
          <a:xfrm>
            <a:off x="4679576" y="1060684"/>
            <a:ext cx="6844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 err="1">
                <a:solidFill>
                  <a:srgbClr val="C00000"/>
                </a:solidFill>
                <a:latin typeface="Calibri Light" panose="020F0302020204030204" pitchFamily="34" charset="0"/>
                <a:ea typeface="+mj-ea"/>
                <a:cs typeface="Segoe UI Light" panose="020B0502040204020203" pitchFamily="34" charset="0"/>
              </a:rPr>
              <a:t>Revelation</a:t>
            </a:r>
            <a:r>
              <a:rPr lang="es-ES" sz="3600" dirty="0">
                <a:solidFill>
                  <a:srgbClr val="C00000"/>
                </a:solidFill>
                <a:latin typeface="Calibri Light" panose="020F030202020403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s-ES" sz="3600" dirty="0" err="1">
                <a:solidFill>
                  <a:srgbClr val="C00000"/>
                </a:solidFill>
                <a:latin typeface="Calibri Light" panose="020F0302020204030204" pitchFamily="34" charset="0"/>
                <a:ea typeface="+mj-ea"/>
                <a:cs typeface="Segoe UI Light" panose="020B0502040204020203" pitchFamily="34" charset="0"/>
              </a:rPr>
              <a:t>partner</a:t>
            </a:r>
            <a:r>
              <a:rPr lang="es-ES" sz="3600" dirty="0">
                <a:solidFill>
                  <a:srgbClr val="C00000"/>
                </a:solidFill>
                <a:latin typeface="Calibri Light" panose="020F0302020204030204" pitchFamily="34" charset="0"/>
                <a:ea typeface="+mj-ea"/>
                <a:cs typeface="Segoe UI Light" panose="020B0502040204020203" pitchFamily="34" charset="0"/>
              </a:rPr>
              <a:t> of </a:t>
            </a:r>
            <a:r>
              <a:rPr lang="es-ES" sz="3600" dirty="0" err="1">
                <a:solidFill>
                  <a:srgbClr val="C00000"/>
                </a:solidFill>
                <a:latin typeface="Calibri Light" panose="020F0302020204030204" pitchFamily="34" charset="0"/>
                <a:ea typeface="+mj-ea"/>
                <a:cs typeface="Segoe UI Light" panose="020B0502040204020203" pitchFamily="34" charset="0"/>
              </a:rPr>
              <a:t>the</a:t>
            </a:r>
            <a:r>
              <a:rPr lang="es-ES" sz="3600" dirty="0">
                <a:solidFill>
                  <a:srgbClr val="C00000"/>
                </a:solidFill>
                <a:latin typeface="Calibri Light" panose="020F030202020403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s-ES" sz="3600" dirty="0" err="1">
                <a:solidFill>
                  <a:srgbClr val="C00000"/>
                </a:solidFill>
                <a:latin typeface="Calibri Light" panose="020F0302020204030204" pitchFamily="34" charset="0"/>
                <a:ea typeface="+mj-ea"/>
                <a:cs typeface="Segoe UI Light" panose="020B0502040204020203" pitchFamily="34" charset="0"/>
              </a:rPr>
              <a:t>year</a:t>
            </a:r>
            <a:r>
              <a:rPr lang="es-ES" sz="3600" dirty="0">
                <a:solidFill>
                  <a:srgbClr val="C00000"/>
                </a:solidFill>
                <a:latin typeface="Calibri Light" panose="020F0302020204030204" pitchFamily="34" charset="0"/>
                <a:ea typeface="+mj-ea"/>
                <a:cs typeface="Segoe UI Light" panose="020B0502040204020203" pitchFamily="34" charset="0"/>
              </a:rPr>
              <a:t> 2014</a:t>
            </a:r>
          </a:p>
          <a:p>
            <a:r>
              <a:rPr lang="es-ES" sz="1400" dirty="0" smtClean="0">
                <a:latin typeface="Segoe WP Light" panose="020B0502040204020203" pitchFamily="34" charset="0"/>
                <a:cs typeface="Segoe WP Light" panose="020B0502040204020203" pitchFamily="34" charset="0"/>
                <a:hlinkClick r:id="rId2"/>
              </a:rPr>
              <a:t>https://www.microsoftpartnerforum.es/#/awards</a:t>
            </a:r>
            <a:endParaRPr lang="es-ES" sz="1400" dirty="0" smtClean="0">
              <a:latin typeface="Segoe WP Light" panose="020B0502040204020203" pitchFamily="34" charset="0"/>
              <a:cs typeface="Segoe WP Light" panose="020B0502040204020203" pitchFamily="34" charset="0"/>
            </a:endParaRPr>
          </a:p>
          <a:p>
            <a:endParaRPr lang="es-ES" sz="1400" dirty="0" smtClean="0"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893" y="1812350"/>
            <a:ext cx="6917897" cy="2171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4" y="351129"/>
            <a:ext cx="2954080" cy="776781"/>
          </a:xfrm>
          <a:prstGeom prst="rect">
            <a:avLst/>
          </a:prstGeom>
        </p:spPr>
      </p:pic>
      <p:sp>
        <p:nvSpPr>
          <p:cNvPr id="9" name="23 Rectángulo"/>
          <p:cNvSpPr/>
          <p:nvPr/>
        </p:nvSpPr>
        <p:spPr>
          <a:xfrm>
            <a:off x="675358" y="4343028"/>
            <a:ext cx="1016297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r>
              <a:rPr lang="es-ES" sz="2000" dirty="0" err="1" smtClean="0">
                <a:latin typeface="Segoe WP Light" panose="020B0502040204020203" pitchFamily="34" charset="0"/>
                <a:cs typeface="Segoe WP Light" panose="020B0502040204020203" pitchFamily="34" charset="0"/>
              </a:rPr>
              <a:t>Among</a:t>
            </a:r>
            <a:r>
              <a:rPr lang="es-ES" sz="2000" dirty="0" smtClean="0">
                <a:latin typeface="Segoe WP Light" panose="020B0502040204020203" pitchFamily="34" charset="0"/>
                <a:cs typeface="Segoe WP Light" panose="020B0502040204020203" pitchFamily="34" charset="0"/>
              </a:rPr>
              <a:t> 1.000 Partners,	   			</a:t>
            </a:r>
            <a:r>
              <a:rPr lang="es-ES" sz="2000" dirty="0" err="1" smtClean="0">
                <a:latin typeface="Segoe WP Light" panose="020B0502040204020203" pitchFamily="34" charset="0"/>
                <a:cs typeface="Segoe WP Light" panose="020B0502040204020203" pitchFamily="34" charset="0"/>
              </a:rPr>
              <a:t>was</a:t>
            </a:r>
            <a:r>
              <a:rPr lang="es-ES" sz="2000" dirty="0" smtClean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2000" dirty="0" err="1" smtClean="0">
                <a:latin typeface="Segoe WP Light" panose="020B0502040204020203" pitchFamily="34" charset="0"/>
                <a:cs typeface="Segoe WP Light" panose="020B0502040204020203" pitchFamily="34" charset="0"/>
              </a:rPr>
              <a:t>chosen</a:t>
            </a:r>
            <a:r>
              <a:rPr lang="es-ES" sz="2000" dirty="0" smtClean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2000" dirty="0" err="1" smtClean="0">
                <a:latin typeface="Segoe WP Light" panose="020B0502040204020203" pitchFamily="34" charset="0"/>
                <a:cs typeface="Segoe WP Light" panose="020B0502040204020203" pitchFamily="34" charset="0"/>
              </a:rPr>
              <a:t>teh</a:t>
            </a:r>
            <a:r>
              <a:rPr lang="es-ES" sz="2000" dirty="0" smtClean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2000" dirty="0" err="1" smtClean="0">
                <a:latin typeface="Segoe WP Light" panose="020B0502040204020203" pitchFamily="34" charset="0"/>
                <a:cs typeface="Segoe WP Light" panose="020B0502040204020203" pitchFamily="34" charset="0"/>
              </a:rPr>
              <a:t>reference</a:t>
            </a:r>
            <a:r>
              <a:rPr lang="es-ES" sz="2000" dirty="0" smtClean="0"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2000" dirty="0" err="1" smtClean="0">
                <a:latin typeface="Segoe WP Light" panose="020B0502040204020203" pitchFamily="34" charset="0"/>
                <a:cs typeface="Segoe WP Light" panose="020B0502040204020203" pitchFamily="34" charset="0"/>
              </a:rPr>
              <a:t>partner</a:t>
            </a:r>
            <a:r>
              <a:rPr lang="es-ES" sz="2000" dirty="0" smtClean="0">
                <a:latin typeface="Segoe WP Light" panose="020B0502040204020203" pitchFamily="34" charset="0"/>
                <a:cs typeface="Segoe WP Light" panose="020B0502040204020203" pitchFamily="34" charset="0"/>
              </a:rPr>
              <a:t> in Cloud</a:t>
            </a:r>
          </a:p>
          <a:p>
            <a:r>
              <a:rPr lang="es-ES" sz="1400" dirty="0" smtClean="0">
                <a:latin typeface="Segoe WP Light" panose="020B0502040204020203" pitchFamily="34" charset="0"/>
                <a:cs typeface="Segoe WP Light" panose="020B0502040204020203" pitchFamily="34" charset="0"/>
                <a:hlinkClick r:id="rId5"/>
              </a:rPr>
              <a:t>http://www.microsoft.com/es-es/news/Press/2014/Mar14/1000_socios_Microsoft_Spain.aspx</a:t>
            </a:r>
            <a:endParaRPr lang="es-ES" sz="1400" dirty="0">
              <a:latin typeface="Segoe WP Light" panose="020B0502040204020203" pitchFamily="34" charset="0"/>
              <a:cs typeface="Segoe WP Light" panose="020B0502040204020203" pitchFamily="34" charset="0"/>
              <a:hlinkClick r:id="rId6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358" y="501857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>
              <a:spcAft>
                <a:spcPts val="0"/>
              </a:spcAft>
            </a:pPr>
            <a:r>
              <a:rPr lang="es-ES" sz="20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Leaders</a:t>
            </a:r>
            <a:r>
              <a:rPr lang="es-ES" sz="20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in </a:t>
            </a:r>
            <a:r>
              <a:rPr lang="es-ES" sz="20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Azure</a:t>
            </a:r>
            <a:r>
              <a:rPr lang="es-ES" sz="20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and </a:t>
            </a:r>
            <a:r>
              <a:rPr lang="es-ES" sz="2000" dirty="0" err="1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mobile</a:t>
            </a:r>
            <a:r>
              <a:rPr lang="es-ES" sz="20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2000" dirty="0" err="1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development</a:t>
            </a:r>
            <a:endParaRPr lang="es-ES" sz="2000" dirty="0">
              <a:solidFill>
                <a:prstClr val="black"/>
              </a:solidFill>
              <a:latin typeface="Segoe WP Light" panose="020B0502040204020203" pitchFamily="34" charset="0"/>
              <a:cs typeface="Segoe WP Light" panose="020B0502040204020203" pitchFamily="34" charset="0"/>
              <a:hlinkClick r:id="rId6"/>
            </a:endParaRPr>
          </a:p>
          <a:p>
            <a:pPr>
              <a:spcAft>
                <a:spcPts val="0"/>
              </a:spcAft>
            </a:pPr>
            <a:r>
              <a:rPr lang="es-ES" sz="1600" dirty="0" smtClean="0">
                <a:latin typeface="Segoe WP Light" panose="020B0502040204020203" pitchFamily="34" charset="0"/>
                <a:cs typeface="Segoe WP Light" panose="020B0502040204020203" pitchFamily="34" charset="0"/>
                <a:hlinkClick r:id="rId6"/>
              </a:rPr>
              <a:t>http</a:t>
            </a:r>
            <a:r>
              <a:rPr lang="es-ES" sz="1600" dirty="0">
                <a:latin typeface="Segoe WP Light" panose="020B0502040204020203" pitchFamily="34" charset="0"/>
                <a:cs typeface="Segoe WP Light" panose="020B0502040204020203" pitchFamily="34" charset="0"/>
                <a:hlinkClick r:id="rId6"/>
              </a:rPr>
              <a:t>://</a:t>
            </a:r>
            <a:r>
              <a:rPr lang="es-ES" sz="1600" dirty="0" smtClean="0">
                <a:latin typeface="Segoe WP Light" panose="020B0502040204020203" pitchFamily="34" charset="0"/>
                <a:cs typeface="Segoe WP Light" panose="020B0502040204020203" pitchFamily="34" charset="0"/>
                <a:hlinkClick r:id="rId6"/>
              </a:rPr>
              <a:t>msdn.microsoft.com/es-es/vstudio/dn535651</a:t>
            </a:r>
            <a:endParaRPr lang="es-ES" sz="1600" dirty="0" smtClean="0"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2489" y="5683353"/>
            <a:ext cx="10801301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_tradnl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Working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with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Microsoft in </a:t>
            </a:r>
            <a:r>
              <a:rPr lang="es-ES" sz="1800" dirty="0" err="1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PoCs</a:t>
            </a:r>
            <a:r>
              <a:rPr lang="es-ES" sz="18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, </a:t>
            </a:r>
            <a:r>
              <a:rPr lang="es-ES" sz="1800" dirty="0" err="1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pilots</a:t>
            </a:r>
            <a:r>
              <a:rPr lang="es-ES" sz="18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, </a:t>
            </a: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viability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studies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, </a:t>
            </a: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migrations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, </a:t>
            </a: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architecture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and </a:t>
            </a:r>
            <a:r>
              <a:rPr lang="es-ES" sz="1800" dirty="0" err="1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implementation</a:t>
            </a:r>
            <a:r>
              <a:rPr lang="es-ES" sz="18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of </a:t>
            </a:r>
            <a:r>
              <a:rPr lang="es-ES" sz="1800" dirty="0" err="1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portals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, </a:t>
            </a: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collaboration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and </a:t>
            </a:r>
            <a:r>
              <a:rPr lang="es-ES" sz="1800" dirty="0" err="1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document</a:t>
            </a:r>
            <a:r>
              <a:rPr lang="es-ES" sz="18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dirty="0" err="1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management</a:t>
            </a:r>
            <a:r>
              <a:rPr lang="es-ES" sz="18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dirty="0" err="1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solutions</a:t>
            </a:r>
            <a:r>
              <a:rPr lang="es-ES" sz="18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, </a:t>
            </a: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continual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integration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processes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…</a:t>
            </a:r>
          </a:p>
          <a:p>
            <a:pPr algn="just">
              <a:spcAft>
                <a:spcPts val="0"/>
              </a:spcAft>
            </a:pP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With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b="1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Office </a:t>
            </a:r>
            <a:r>
              <a:rPr lang="es-ES" sz="1800" b="1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365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, </a:t>
            </a: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Azure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, </a:t>
            </a:r>
            <a:r>
              <a:rPr lang="es-ES" sz="1800" b="1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Sharepoint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, </a:t>
            </a:r>
            <a:r>
              <a:rPr lang="es-ES" sz="1800" b="1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.NET </a:t>
            </a:r>
            <a:r>
              <a:rPr lang="es-ES" sz="1800" b="1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platform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, </a:t>
            </a:r>
            <a:r>
              <a:rPr lang="es-ES" sz="18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Apps 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and </a:t>
            </a:r>
            <a:r>
              <a:rPr lang="es-ES" sz="1800" dirty="0" err="1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the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b="1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ALM suite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(TFS, </a:t>
            </a:r>
            <a:r>
              <a:rPr lang="es-ES" sz="1800" dirty="0" err="1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VStudio</a:t>
            </a:r>
            <a:r>
              <a:rPr lang="es-ES" sz="18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and </a:t>
            </a:r>
            <a:r>
              <a:rPr lang="es-ES" sz="1800" dirty="0" err="1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VStudio</a:t>
            </a:r>
            <a:r>
              <a:rPr lang="es-ES" sz="1800" dirty="0" smtClean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ES" sz="1800" dirty="0">
                <a:solidFill>
                  <a:prstClr val="black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Online).</a:t>
            </a:r>
            <a:endParaRPr lang="es-ES" sz="1800" dirty="0">
              <a:solidFill>
                <a:prstClr val="black"/>
              </a:solidFill>
              <a:latin typeface="Segoe WP Light" panose="020B0502040204020203" pitchFamily="34" charset="0"/>
              <a:cs typeface="Segoe WP Light" panose="020B0502040204020203" pitchFamily="34" charset="0"/>
              <a:hlinkClick r:id="rId6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3153486" y="4283034"/>
            <a:ext cx="2603358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ja-JP" altLang="es-ES" sz="2400" b="1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charset="0"/>
                <a:ea typeface="ＭＳ Ｐゴシック" pitchFamily="34" charset="-128"/>
                <a:cs typeface="Arial" charset="0"/>
              </a:rPr>
              <a:t>東京</a:t>
            </a:r>
            <a:r>
              <a:rPr lang="es-ES" sz="2400" b="1" kern="1200" dirty="0" smtClean="0">
                <a:solidFill>
                  <a:schemeClr val="bg1"/>
                </a:solidFill>
                <a:effectLst/>
                <a:latin typeface="Arial" charset="0"/>
                <a:ea typeface="ＭＳ Ｐゴシック" pitchFamily="34" charset="-128"/>
                <a:cs typeface="Arial" charset="0"/>
              </a:rPr>
              <a:t>‘</a:t>
            </a:r>
            <a:r>
              <a:rPr lang="es-ES" sz="1600" b="1" kern="1200" dirty="0" smtClean="0">
                <a:solidFill>
                  <a:srgbClr val="C00000"/>
                </a:solidFill>
                <a:effectLst/>
                <a:latin typeface="Arial" charset="0"/>
                <a:ea typeface="ＭＳ Ｐゴシック" pitchFamily="34" charset="-128"/>
                <a:cs typeface="Arial" charset="0"/>
              </a:rPr>
              <a:t>TOKIOTA</a:t>
            </a:r>
            <a:endParaRPr lang="es-ES" sz="1600" b="1" kern="1200" dirty="0">
              <a:solidFill>
                <a:srgbClr val="C00000"/>
              </a:solidFill>
              <a:effectLst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7" y="1167520"/>
            <a:ext cx="3389685" cy="288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066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35" y="-75236"/>
            <a:ext cx="10515600" cy="1325563"/>
          </a:xfrm>
        </p:spPr>
        <p:txBody>
          <a:bodyPr/>
          <a:lstStyle/>
          <a:p>
            <a:r>
              <a:rPr lang="es-ES" dirty="0" err="1" smtClean="0"/>
              <a:t>Some</a:t>
            </a:r>
            <a:r>
              <a:rPr lang="es-ES" dirty="0" smtClean="0"/>
              <a:t> of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customers</a:t>
            </a:r>
            <a:endParaRPr lang="es-E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57" y="1093880"/>
            <a:ext cx="1663538" cy="5573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38" y="3673152"/>
            <a:ext cx="2126910" cy="65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15" y="5159583"/>
            <a:ext cx="1648317" cy="10301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85" y="4228873"/>
            <a:ext cx="1684328" cy="62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57" y="4397719"/>
            <a:ext cx="2643756" cy="557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62" y="4226574"/>
            <a:ext cx="2165272" cy="1121027"/>
          </a:xfrm>
          <a:prstGeom prst="rect">
            <a:avLst/>
          </a:prstGeom>
        </p:spPr>
      </p:pic>
      <p:pic>
        <p:nvPicPr>
          <p:cNvPr id="35" name="Picture 34" descr="sage logo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44" y="2272190"/>
            <a:ext cx="1951731" cy="11031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48" y="3061661"/>
            <a:ext cx="1807588" cy="53662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544" y="3842405"/>
            <a:ext cx="1874026" cy="8031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35" y="3999879"/>
            <a:ext cx="1935752" cy="8391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9" y="2138241"/>
            <a:ext cx="631452" cy="6480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77" y="1059363"/>
            <a:ext cx="1432416" cy="549272"/>
          </a:xfrm>
          <a:prstGeom prst="rect">
            <a:avLst/>
          </a:prstGeom>
        </p:spPr>
      </p:pic>
      <p:pic>
        <p:nvPicPr>
          <p:cNvPr id="41" name="Imagen 1"/>
          <p:cNvPicPr>
            <a:picLocks noChangeAspect="1"/>
          </p:cNvPicPr>
          <p:nvPr/>
        </p:nvPicPr>
        <p:blipFill>
          <a:blip r:embed="rId1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617" y="2127890"/>
            <a:ext cx="870604" cy="87060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7" y="5333648"/>
            <a:ext cx="2448069" cy="69944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5" y="1968482"/>
            <a:ext cx="2341140" cy="56823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32" y="3096947"/>
            <a:ext cx="774127" cy="772669"/>
          </a:xfrm>
          <a:prstGeom prst="rect">
            <a:avLst/>
          </a:prstGeom>
        </p:spPr>
      </p:pic>
      <p:pic>
        <p:nvPicPr>
          <p:cNvPr id="45" name="Imagen 1" descr="http://portal.saica.com/SAICA/Corporate%20Images/OFFICE%20TEMPLATES/Mail%20Signature/logo_saica.gif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153" y="3892128"/>
            <a:ext cx="1149824" cy="79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094" y="2598277"/>
            <a:ext cx="1019959" cy="514264"/>
          </a:xfrm>
          <a:prstGeom prst="rect">
            <a:avLst/>
          </a:prstGeom>
        </p:spPr>
      </p:pic>
      <p:pic>
        <p:nvPicPr>
          <p:cNvPr id="47" name="Picture 46" descr="http://www.apadrinandoeltalento.org/sites/default/files/UdG_blau.jpg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19" y="1459575"/>
            <a:ext cx="1492408" cy="5939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Imagen 29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717" y="799441"/>
            <a:ext cx="1345540" cy="1345540"/>
          </a:xfrm>
          <a:prstGeom prst="rect">
            <a:avLst/>
          </a:prstGeom>
        </p:spPr>
      </p:pic>
      <p:pic>
        <p:nvPicPr>
          <p:cNvPr id="49" name="Imagen 30"/>
          <p:cNvPicPr>
            <a:picLocks noChangeAspect="1"/>
          </p:cNvPicPr>
          <p:nvPr/>
        </p:nvPicPr>
        <p:blipFill>
          <a:blip r:embed="rId2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25" y="975985"/>
            <a:ext cx="1420394" cy="92147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12" y="4392883"/>
            <a:ext cx="1097277" cy="88879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95" y="1947550"/>
            <a:ext cx="2174233" cy="58104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82" y="3717223"/>
            <a:ext cx="1826770" cy="54803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181" y="5509817"/>
            <a:ext cx="1797025" cy="3837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28" y="2168434"/>
            <a:ext cx="3058248" cy="499714"/>
          </a:xfrm>
          <a:prstGeom prst="rect">
            <a:avLst/>
          </a:prstGeom>
        </p:spPr>
      </p:pic>
      <p:pic>
        <p:nvPicPr>
          <p:cNvPr id="55" name="IMG1" descr="image29da3b"/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1" y="1198475"/>
            <a:ext cx="1360541" cy="6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41" y="3604247"/>
            <a:ext cx="1384713" cy="39563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9" y="2538228"/>
            <a:ext cx="1425592" cy="45986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4" y="3115786"/>
            <a:ext cx="1560982" cy="59361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93" y="2654738"/>
            <a:ext cx="1390638" cy="401343"/>
          </a:xfrm>
          <a:prstGeom prst="rect">
            <a:avLst/>
          </a:prstGeom>
        </p:spPr>
      </p:pic>
      <p:pic>
        <p:nvPicPr>
          <p:cNvPr id="60" name="Picture 59" descr="Logo de la asesoria gestoria Gesdocument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45" y="2691601"/>
            <a:ext cx="2261387" cy="487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4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15" y="4969530"/>
            <a:ext cx="1372484" cy="910415"/>
          </a:xfrm>
          <a:prstGeom prst="rect">
            <a:avLst/>
          </a:prstGeom>
        </p:spPr>
      </p:pic>
      <p:pic>
        <p:nvPicPr>
          <p:cNvPr id="62" name="Picture 61" descr="http://rekrute.com/images/logo-nabc-mini-chartage.gif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35" y="5020606"/>
            <a:ext cx="1036699" cy="10366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http://www.sre.urv.cat/sre/web/modules/logos/images/gif/A-horit-color.gif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91" y="1822057"/>
            <a:ext cx="1588545" cy="3035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23" y="3177165"/>
            <a:ext cx="1390639" cy="455820"/>
          </a:xfrm>
          <a:prstGeom prst="rect">
            <a:avLst/>
          </a:prstGeom>
        </p:spPr>
      </p:pic>
      <p:pic>
        <p:nvPicPr>
          <p:cNvPr id="65" name="Picture 64" descr="http://www.asecorp.com/imgs/logo.gif"/>
          <p:cNvPicPr>
            <a:picLocks noChangeAspect="1" noChangeArrowheads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796" y="3375342"/>
            <a:ext cx="1210877" cy="4877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28" y="753480"/>
            <a:ext cx="2008889" cy="1281912"/>
          </a:xfrm>
          <a:prstGeom prst="rect">
            <a:avLst/>
          </a:prstGeom>
        </p:spPr>
      </p:pic>
      <p:pic>
        <p:nvPicPr>
          <p:cNvPr id="67" name="Picture 66" descr="http://estaticos04.expansion.com/estaticas/imagenes/actualidad/empresas/vueling_logo.jpg"/>
          <p:cNvPicPr>
            <a:picLocks noChangeAspect="1" noChangeArrowheads="1"/>
          </p:cNvPicPr>
          <p:nvPr/>
        </p:nvPicPr>
        <p:blipFill>
          <a:blip r:embed="rId40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6" y="4720986"/>
            <a:ext cx="2285077" cy="8415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987" y="2965138"/>
            <a:ext cx="1412912" cy="115858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85" y="3122333"/>
            <a:ext cx="761604" cy="651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60" y="4994927"/>
            <a:ext cx="1489207" cy="293695"/>
          </a:xfrm>
          <a:prstGeom prst="rect">
            <a:avLst/>
          </a:prstGeom>
        </p:spPr>
      </p:pic>
      <p:pic>
        <p:nvPicPr>
          <p:cNvPr id="70" name="Picture 2" descr="http://img.coupons.answers.com/merchant_logos/2/5/6/1/4/8/2561483539/bfaa4a23e9c90ec83a63ce345fc5709a6e544d98.gif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2" y="5832499"/>
            <a:ext cx="1125254" cy="703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83" y="5659551"/>
            <a:ext cx="1328674" cy="98831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54" y="912722"/>
            <a:ext cx="1628605" cy="74755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966" y="3889226"/>
            <a:ext cx="1049624" cy="55889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8">
            <a:clrChange>
              <a:clrFrom>
                <a:srgbClr val="F5F6F8"/>
              </a:clrFrom>
              <a:clrTo>
                <a:srgbClr val="F5F6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058" y="6044725"/>
            <a:ext cx="2276725" cy="49105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64" y="5855614"/>
            <a:ext cx="668629" cy="69288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42" y="1735642"/>
            <a:ext cx="2076449" cy="33223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79" y="6126783"/>
            <a:ext cx="1596947" cy="4539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51" y="5582558"/>
            <a:ext cx="1483994" cy="12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¿Quién es Cuatrecasas?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0000"/>
                </a:solidFill>
                <a:latin typeface="Calibri"/>
              </a:rPr>
              <a:t>Despacho de abogados multidisciplinar especializado en el derecho de empresa, líder en la península ibérica.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20" y="2783877"/>
            <a:ext cx="10888717" cy="3783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78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46667" y="3024461"/>
            <a:ext cx="473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0" indent="-450850"/>
            <a:r>
              <a:rPr lang="es-ES" sz="1600" b="1" cap="all" dirty="0" smtClean="0">
                <a:ln/>
                <a:solidFill>
                  <a:prstClr val="black">
                    <a:lumMod val="65000"/>
                    <a:lumOff val="35000"/>
                  </a:prstClr>
                </a:solidFill>
                <a:latin typeface="Century Gothic" pitchFamily="34" charset="0"/>
                <a:ea typeface="ＭＳ Ｐゴシック" pitchFamily="-28" charset="-128"/>
              </a:rPr>
              <a:t>34   </a:t>
            </a:r>
            <a:r>
              <a:rPr lang="es-ES" sz="1600" cap="all" dirty="0" smtClean="0">
                <a:ln/>
                <a:solidFill>
                  <a:prstClr val="black"/>
                </a:solidFill>
                <a:latin typeface="Century Gothic" pitchFamily="34" charset="0"/>
                <a:ea typeface="ＭＳ Ｐゴシック" pitchFamily="-28" charset="-128"/>
              </a:rPr>
              <a:t>ESPECIALIDADES</a:t>
            </a:r>
            <a:endParaRPr lang="en-US" sz="1600" cap="all" dirty="0" smtClean="0">
              <a:ln/>
              <a:solidFill>
                <a:prstClr val="black"/>
              </a:solidFill>
              <a:latin typeface="Century Gothic" pitchFamily="34" charset="0"/>
              <a:ea typeface="ＭＳ Ｐゴシック" pitchFamily="-28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667" y="1744663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0" indent="-450850"/>
            <a:r>
              <a:rPr lang="es-ES" sz="1600" b="1" cap="all" dirty="0" smtClean="0">
                <a:ln/>
                <a:solidFill>
                  <a:prstClr val="black">
                    <a:lumMod val="65000"/>
                    <a:lumOff val="35000"/>
                  </a:prstClr>
                </a:solidFill>
                <a:latin typeface="Century Gothic" pitchFamily="34" charset="0"/>
                <a:ea typeface="ＭＳ Ｐゴシック" pitchFamily="-28" charset="-128"/>
              </a:rPr>
              <a:t>950	 </a:t>
            </a:r>
            <a:r>
              <a:rPr lang="es-ES" sz="1600" cap="all" dirty="0" smtClean="0">
                <a:ln/>
                <a:solidFill>
                  <a:prstClr val="black"/>
                </a:solidFill>
                <a:latin typeface="Century Gothic" pitchFamily="34" charset="0"/>
                <a:ea typeface="ＭＳ Ｐゴシック" pitchFamily="-28" charset="-128"/>
              </a:rPr>
              <a:t>ABOGADOS</a:t>
            </a:r>
            <a:endParaRPr lang="en-US" sz="1600" cap="all" dirty="0" smtClean="0">
              <a:ln/>
              <a:solidFill>
                <a:prstClr val="black"/>
              </a:solidFill>
              <a:latin typeface="Century Gothic" pitchFamily="34" charset="0"/>
              <a:ea typeface="ＭＳ Ｐゴシック" pitchFamily="-28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6667" y="3664360"/>
            <a:ext cx="405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0" indent="-450850"/>
            <a:r>
              <a:rPr lang="es-ES" sz="1600" b="1" cap="all" dirty="0" smtClean="0">
                <a:ln/>
                <a:solidFill>
                  <a:prstClr val="black">
                    <a:lumMod val="65000"/>
                    <a:lumOff val="35000"/>
                  </a:prstClr>
                </a:solidFill>
                <a:latin typeface="Century Gothic" pitchFamily="34" charset="0"/>
                <a:ea typeface="ＭＳ Ｐゴシック" pitchFamily="-28" charset="-128"/>
              </a:rPr>
              <a:t>25  </a:t>
            </a:r>
            <a:r>
              <a:rPr lang="es-ES" sz="1600" cap="all" dirty="0" smtClean="0">
                <a:ln/>
                <a:solidFill>
                  <a:prstClr val="black"/>
                </a:solidFill>
                <a:latin typeface="Century Gothic" pitchFamily="34" charset="0"/>
                <a:ea typeface="ＭＳ Ｐゴシック" pitchFamily="-28" charset="-128"/>
              </a:rPr>
              <a:t>OFICINAS (11 países)</a:t>
            </a:r>
            <a:endParaRPr lang="en-US" sz="1600" cap="all" dirty="0" smtClean="0">
              <a:ln/>
              <a:solidFill>
                <a:prstClr val="black"/>
              </a:solidFill>
              <a:latin typeface="Century Gothic" pitchFamily="34" charset="0"/>
              <a:ea typeface="ＭＳ Ｐゴシック" pitchFamily="-28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6667" y="2384562"/>
            <a:ext cx="500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0" indent="-450850"/>
            <a:r>
              <a:rPr lang="es-ES" sz="1600" b="1" cap="all" dirty="0" smtClean="0">
                <a:ln/>
                <a:solidFill>
                  <a:prstClr val="black">
                    <a:lumMod val="65000"/>
                    <a:lumOff val="35000"/>
                  </a:prstClr>
                </a:solidFill>
                <a:latin typeface="Century Gothic" pitchFamily="34" charset="0"/>
                <a:ea typeface="ＭＳ Ｐゴシック" pitchFamily="-28" charset="-128"/>
              </a:rPr>
              <a:t>260</a:t>
            </a:r>
            <a:r>
              <a:rPr lang="es-ES" sz="1600" cap="all" dirty="0" smtClean="0">
                <a:ln/>
                <a:solidFill>
                  <a:prstClr val="black"/>
                </a:solidFill>
                <a:latin typeface="Century Gothic" pitchFamily="34" charset="0"/>
                <a:ea typeface="ＭＳ Ｐゴシック" pitchFamily="-28" charset="-128"/>
              </a:rPr>
              <a:t>  mm € INGRESOS 2014 </a:t>
            </a:r>
            <a:endParaRPr lang="en-US" sz="1600" cap="all" dirty="0" smtClean="0">
              <a:ln/>
              <a:solidFill>
                <a:prstClr val="black"/>
              </a:solidFill>
              <a:latin typeface="Century Gothic" pitchFamily="34" charset="0"/>
              <a:ea typeface="ＭＳ Ｐゴシック" pitchFamily="-28" charset="-12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6671" y="4304259"/>
            <a:ext cx="4059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0" indent="-450850"/>
            <a:r>
              <a:rPr lang="es-ES" sz="1600" b="1" cap="all" dirty="0" smtClean="0">
                <a:ln/>
                <a:solidFill>
                  <a:prstClr val="black">
                    <a:lumMod val="65000"/>
                    <a:lumOff val="35000"/>
                  </a:prstClr>
                </a:solidFill>
                <a:latin typeface="Century Gothic" pitchFamily="34" charset="0"/>
                <a:ea typeface="ＭＳ Ｐゴシック" pitchFamily="-28" charset="-128"/>
              </a:rPr>
              <a:t>70%  </a:t>
            </a:r>
            <a:r>
              <a:rPr lang="es-ES" sz="1600" cap="all" dirty="0" smtClean="0">
                <a:ln/>
                <a:solidFill>
                  <a:prstClr val="black"/>
                </a:solidFill>
                <a:latin typeface="Century Gothic" pitchFamily="34" charset="0"/>
                <a:ea typeface="ＭＳ Ｐゴシック" pitchFamily="-28" charset="-128"/>
              </a:rPr>
              <a:t>IBEX CLIENTES</a:t>
            </a:r>
            <a:endParaRPr lang="en-US" sz="1600" cap="all" dirty="0" smtClean="0">
              <a:ln/>
              <a:solidFill>
                <a:prstClr val="black"/>
              </a:solidFill>
              <a:latin typeface="Century Gothic" pitchFamily="34" charset="0"/>
              <a:ea typeface="ＭＳ Ｐゴシック" pitchFamily="-28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2800" y="4944168"/>
            <a:ext cx="5664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cap="all" dirty="0" smtClean="0">
                <a:ln/>
                <a:solidFill>
                  <a:prstClr val="black"/>
                </a:solidFill>
                <a:latin typeface="Century Gothic" pitchFamily="34" charset="0"/>
                <a:ea typeface="ＭＳ Ｐゴシック" pitchFamily="-28" charset="-128"/>
              </a:rPr>
              <a:t>“Nº1 ranking de mejores abogados”</a:t>
            </a:r>
          </a:p>
          <a:p>
            <a:r>
              <a:rPr lang="en-US" sz="1100" spc="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itchFamily="34" charset="0"/>
              </a:rPr>
              <a:t>Best Lawyers, 2014, 2013 y 2012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74532" y="2235200"/>
            <a:ext cx="49106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4532" y="2908300"/>
            <a:ext cx="49106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74532" y="3517900"/>
            <a:ext cx="49106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74532" y="4152900"/>
            <a:ext cx="49106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74532" y="4800600"/>
            <a:ext cx="49106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7"/>
          <p:cNvSpPr txBox="1">
            <a:spLocks/>
          </p:cNvSpPr>
          <p:nvPr/>
        </p:nvSpPr>
        <p:spPr>
          <a:xfrm>
            <a:off x="821267" y="265113"/>
            <a:ext cx="10972800" cy="571480"/>
          </a:xfrm>
          <a:prstGeom prst="rect">
            <a:avLst/>
          </a:prstGeom>
        </p:spPr>
        <p:txBody>
          <a:bodyPr anchor="ctr" anchorCtr="0"/>
          <a:lstStyle/>
          <a:p>
            <a:pPr>
              <a:defRPr/>
            </a:pPr>
            <a:r>
              <a:rPr lang="es-ES" sz="2000" cap="all" dirty="0" smtClean="0">
                <a:solidFill>
                  <a:prstClr val="white">
                    <a:lumMod val="95000"/>
                  </a:prstClr>
                </a:solidFill>
                <a:latin typeface="Century Gothic" pitchFamily="34" charset="0"/>
              </a:rPr>
              <a:t>Algunas cifras</a:t>
            </a:r>
            <a:endParaRPr lang="en-US" sz="2000" cap="all" dirty="0" smtClean="0">
              <a:solidFill>
                <a:prstClr val="white">
                  <a:lumMod val="95000"/>
                </a:prstClr>
              </a:solidFill>
              <a:latin typeface="Century Gothic" pitchFamily="34" charset="0"/>
            </a:endParaRPr>
          </a:p>
        </p:txBody>
      </p:sp>
      <p:pic>
        <p:nvPicPr>
          <p:cNvPr id="39" name="Picture 38" descr="Cupula lampar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736"/>
          <a:stretch>
            <a:fillRect/>
          </a:stretch>
        </p:blipFill>
        <p:spPr>
          <a:xfrm>
            <a:off x="8663335" y="879475"/>
            <a:ext cx="3528668" cy="4296532"/>
          </a:xfrm>
          <a:prstGeom prst="rect">
            <a:avLst/>
          </a:prstGeom>
        </p:spPr>
      </p:pic>
      <p:sp>
        <p:nvSpPr>
          <p:cNvPr id="41" name="Slide Number Placeholder 4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sym typeface="Webdings"/>
              </a:rPr>
              <a:t></a:t>
            </a:r>
            <a:fld id="{86BC8906-ECD2-4295-A0AE-57B9424BE5F1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7"/>
          <p:cNvSpPr txBox="1">
            <a:spLocks/>
          </p:cNvSpPr>
          <p:nvPr/>
        </p:nvSpPr>
        <p:spPr>
          <a:xfrm>
            <a:off x="821267" y="265113"/>
            <a:ext cx="10972800" cy="571480"/>
          </a:xfrm>
          <a:prstGeom prst="rect">
            <a:avLst/>
          </a:prstGeom>
        </p:spPr>
        <p:txBody>
          <a:bodyPr anchor="ctr" anchorCtr="0"/>
          <a:lstStyle/>
          <a:p>
            <a:pPr>
              <a:defRPr/>
            </a:pPr>
            <a:r>
              <a:rPr lang="es-ES" sz="2000" dirty="0" smtClean="0">
                <a:solidFill>
                  <a:prstClr val="white">
                    <a:lumMod val="95000"/>
                  </a:prstClr>
                </a:solidFill>
                <a:latin typeface="Century Gothic" pitchFamily="34" charset="0"/>
              </a:rPr>
              <a:t>OFICINAS PENÍNSULA IBÉRICA</a:t>
            </a:r>
            <a:endParaRPr lang="en-US" sz="2000" cap="all" dirty="0" smtClean="0">
              <a:solidFill>
                <a:prstClr val="white">
                  <a:lumMod val="95000"/>
                </a:prstClr>
              </a:solidFill>
              <a:latin typeface="Century Gothic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4012" y="2363539"/>
            <a:ext cx="5104381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300"/>
              </a:spcBef>
              <a:spcAft>
                <a:spcPct val="0"/>
              </a:spcAft>
              <a:defRPr/>
            </a:pPr>
            <a:r>
              <a:rPr lang="es-ES_tradnl" sz="1000" b="1" cap="all" dirty="0" smtClean="0">
                <a:solidFill>
                  <a:prstClr val="black"/>
                </a:solidFill>
                <a:latin typeface="Century Gothic" pitchFamily="34" charset="0"/>
              </a:rPr>
              <a:t>sedes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BARCELONA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MADRID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err="1" smtClean="0">
                <a:solidFill>
                  <a:prstClr val="black"/>
                </a:solidFill>
                <a:latin typeface="Century Gothic" pitchFamily="34" charset="0"/>
              </a:rPr>
              <a:t>LISBOa</a:t>
            </a:r>
            <a:endParaRPr lang="es-ES_tradnl" sz="1000" cap="all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eaLnBrk="0" fontAlgn="base" hangingPunct="0">
              <a:spcBef>
                <a:spcPts val="300"/>
              </a:spcBef>
              <a:spcAft>
                <a:spcPct val="0"/>
              </a:spcAft>
              <a:defRPr/>
            </a:pPr>
            <a:endParaRPr lang="es-ES_tradnl" sz="1000" cap="all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eaLnBrk="0" fontAlgn="base" hangingPunct="0">
              <a:spcBef>
                <a:spcPts val="300"/>
              </a:spcBef>
              <a:spcAft>
                <a:spcPct val="0"/>
              </a:spcAft>
              <a:defRPr/>
            </a:pPr>
            <a:r>
              <a:rPr lang="es-ES_tradnl" sz="1000" b="1" cap="all" dirty="0" smtClean="0">
                <a:solidFill>
                  <a:prstClr val="black"/>
                </a:solidFill>
                <a:latin typeface="Century Gothic" pitchFamily="34" charset="0"/>
              </a:rPr>
              <a:t>Otras oficinas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Alicante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Bilbao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Girona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Lleida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Málaga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Palma de </a:t>
            </a:r>
            <a:r>
              <a:rPr lang="es-ES_tradnl" sz="1000" cap="all" dirty="0" err="1" smtClean="0">
                <a:solidFill>
                  <a:prstClr val="black"/>
                </a:solidFill>
                <a:latin typeface="Century Gothic" pitchFamily="34" charset="0"/>
              </a:rPr>
              <a:t>mallorca</a:t>
            </a:r>
            <a:endParaRPr lang="es-ES_tradnl" sz="1000" cap="all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PORTO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San Sebastián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err="1" smtClean="0">
                <a:solidFill>
                  <a:prstClr val="black"/>
                </a:solidFill>
                <a:latin typeface="Century Gothic" pitchFamily="34" charset="0"/>
              </a:rPr>
              <a:t>SevillA</a:t>
            </a:r>
            <a:endParaRPr lang="es-ES_tradnl" sz="1000" cap="all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Valencia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Vigo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Vitoria</a:t>
            </a:r>
          </a:p>
          <a:p>
            <a:pPr eaLnBrk="0" fontAlgn="base" hangingPunct="0">
              <a:spcBef>
                <a:spcPts val="200"/>
              </a:spcBef>
              <a:spcAft>
                <a:spcPct val="0"/>
              </a:spcAft>
              <a:defRPr/>
            </a:pPr>
            <a:r>
              <a:rPr lang="es-ES_tradnl" sz="1000" cap="all" dirty="0" smtClean="0">
                <a:solidFill>
                  <a:prstClr val="black"/>
                </a:solidFill>
                <a:latin typeface="Century Gothic" pitchFamily="34" charset="0"/>
              </a:rPr>
              <a:t>Zaragoza</a:t>
            </a:r>
          </a:p>
          <a:p>
            <a:pPr eaLnBrk="0" fontAlgn="base" hangingPunct="0">
              <a:spcBef>
                <a:spcPts val="300"/>
              </a:spcBef>
              <a:spcAft>
                <a:spcPct val="0"/>
              </a:spcAft>
              <a:defRPr/>
            </a:pPr>
            <a:endParaRPr lang="es-ES_tradnl" sz="1000" cap="all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eaLnBrk="0" fontAlgn="base" hangingPunct="0">
              <a:spcBef>
                <a:spcPts val="300"/>
              </a:spcBef>
              <a:spcAft>
                <a:spcPct val="0"/>
              </a:spcAft>
              <a:defRPr/>
            </a:pPr>
            <a:endParaRPr lang="es-ES_tradnl" sz="1000" cap="all" dirty="0">
              <a:solidFill>
                <a:prstClr val="black"/>
              </a:solidFill>
              <a:latin typeface="Century Gothic" pitchFamily="34" charset="0"/>
            </a:endParaRPr>
          </a:p>
        </p:txBody>
      </p:sp>
      <p:grpSp>
        <p:nvGrpSpPr>
          <p:cNvPr id="2" name="Group 61"/>
          <p:cNvGrpSpPr/>
          <p:nvPr/>
        </p:nvGrpSpPr>
        <p:grpSpPr>
          <a:xfrm>
            <a:off x="4990165" y="914399"/>
            <a:ext cx="7178835" cy="5305245"/>
            <a:chOff x="3742622" y="914399"/>
            <a:chExt cx="5384126" cy="5305245"/>
          </a:xfrm>
        </p:grpSpPr>
        <p:pic>
          <p:nvPicPr>
            <p:cNvPr id="63" name="Picture 62" descr="Mapa puntos_Ok1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42622" y="914399"/>
              <a:ext cx="5384126" cy="5305245"/>
            </a:xfrm>
            <a:prstGeom prst="rect">
              <a:avLst/>
            </a:prstGeom>
          </p:spPr>
        </p:pic>
        <p:sp>
          <p:nvSpPr>
            <p:cNvPr id="64" name="Oval 63"/>
            <p:cNvSpPr/>
            <p:nvPr/>
          </p:nvSpPr>
          <p:spPr>
            <a:xfrm>
              <a:off x="7815936" y="355670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790536" y="377895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752436" y="418535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013296" y="423869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937096" y="453587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885536" y="479495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443576" y="438347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4826356" y="390341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5207356" y="313379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5298796" y="279851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586576" y="293567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845656" y="298901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678016" y="320999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7462876" y="362147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7028536" y="348431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144616" y="3758638"/>
              <a:ext cx="140614" cy="140614"/>
            </a:xfrm>
            <a:prstGeom prst="ellipse">
              <a:avLst/>
            </a:prstGeom>
            <a:solidFill>
              <a:srgbClr val="947C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1" name="Content Placeholder 2"/>
          <p:cNvSpPr txBox="1">
            <a:spLocks/>
          </p:cNvSpPr>
          <p:nvPr/>
        </p:nvSpPr>
        <p:spPr>
          <a:xfrm>
            <a:off x="818652" y="1304776"/>
            <a:ext cx="4686223" cy="927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21590">
              <a:defRPr/>
            </a:pPr>
            <a:r>
              <a:rPr lang="es-ES" sz="2000" cap="all" spc="30" dirty="0" smtClean="0">
                <a:solidFill>
                  <a:srgbClr val="786F44"/>
                </a:solidFill>
                <a:latin typeface="Century Gothic" pitchFamily="34" charset="0"/>
              </a:rPr>
              <a:t>14 oficinas en España y 2 oficinas en Portugal</a:t>
            </a:r>
          </a:p>
        </p:txBody>
      </p:sp>
      <p:sp>
        <p:nvSpPr>
          <p:cNvPr id="82" name="Slide Number Placeholder 8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sym typeface="Webdings"/>
              </a:rPr>
              <a:t></a:t>
            </a:r>
            <a:fld id="{86BC8906-ECD2-4295-A0AE-57B9424BE5F1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32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Mapa puntos_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7" y="1871345"/>
            <a:ext cx="10643616" cy="4084319"/>
          </a:xfrm>
          <a:prstGeom prst="rect">
            <a:avLst/>
          </a:prstGeom>
        </p:spPr>
      </p:pic>
      <p:sp>
        <p:nvSpPr>
          <p:cNvPr id="46" name="Title 7"/>
          <p:cNvSpPr txBox="1">
            <a:spLocks/>
          </p:cNvSpPr>
          <p:nvPr/>
        </p:nvSpPr>
        <p:spPr>
          <a:xfrm>
            <a:off x="821267" y="265113"/>
            <a:ext cx="10972800" cy="571480"/>
          </a:xfrm>
          <a:prstGeom prst="rect">
            <a:avLst/>
          </a:prstGeom>
        </p:spPr>
        <p:txBody>
          <a:bodyPr anchor="ctr" anchorCtr="0"/>
          <a:lstStyle/>
          <a:p>
            <a:pPr>
              <a:defRPr/>
            </a:pPr>
            <a:r>
              <a:rPr lang="es-ES" sz="2000" dirty="0" smtClean="0">
                <a:solidFill>
                  <a:prstClr val="white">
                    <a:lumMod val="95000"/>
                  </a:prstClr>
                </a:solidFill>
                <a:latin typeface="Century Gothic" pitchFamily="34" charset="0"/>
              </a:rPr>
              <a:t>OFICINAS INTERNACIONALES</a:t>
            </a:r>
            <a:endParaRPr lang="en-US" sz="2000" cap="all" dirty="0" smtClean="0">
              <a:solidFill>
                <a:prstClr val="white">
                  <a:lumMod val="95000"/>
                </a:prstClr>
              </a:solidFill>
              <a:latin typeface="Century Gothic" pitchFamily="34" charset="0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2335066" y="1218513"/>
            <a:ext cx="7782553" cy="1191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21590">
              <a:lnSpc>
                <a:spcPts val="2600"/>
              </a:lnSpc>
              <a:defRPr/>
            </a:pPr>
            <a:r>
              <a:rPr lang="en-US" sz="2000" cap="all" spc="30" dirty="0" smtClean="0">
                <a:solidFill>
                  <a:srgbClr val="786F44"/>
                </a:solidFill>
                <a:latin typeface="Century Gothic" pitchFamily="34" charset="0"/>
              </a:rPr>
              <a:t>9 </a:t>
            </a:r>
            <a:r>
              <a:rPr lang="en-US" sz="2000" cap="all" spc="30" dirty="0" err="1" smtClean="0">
                <a:solidFill>
                  <a:srgbClr val="786F44"/>
                </a:solidFill>
                <a:latin typeface="Century Gothic" pitchFamily="34" charset="0"/>
              </a:rPr>
              <a:t>oficinas</a:t>
            </a:r>
            <a:r>
              <a:rPr lang="en-US" sz="2000" cap="all" spc="30" dirty="0" smtClean="0">
                <a:solidFill>
                  <a:srgbClr val="786F44"/>
                </a:solidFill>
                <a:latin typeface="Century Gothic" pitchFamily="34" charset="0"/>
              </a:rPr>
              <a:t> /6 desks / 20 </a:t>
            </a:r>
            <a:r>
              <a:rPr lang="es-ES" sz="2000" cap="all" spc="30" dirty="0" smtClean="0">
                <a:solidFill>
                  <a:srgbClr val="786F44"/>
                </a:solidFill>
                <a:latin typeface="Century Gothic" pitchFamily="34" charset="0"/>
              </a:rPr>
              <a:t>grupos país</a:t>
            </a:r>
            <a:endParaRPr lang="en-US" sz="2000" cap="all" spc="30" dirty="0" smtClean="0">
              <a:solidFill>
                <a:srgbClr val="786F44"/>
              </a:solidFill>
              <a:latin typeface="Century Gothic" pitchFamily="34" charset="0"/>
            </a:endParaRPr>
          </a:p>
        </p:txBody>
      </p:sp>
      <p:sp>
        <p:nvSpPr>
          <p:cNvPr id="48" name="Text Box 15"/>
          <p:cNvSpPr txBox="1">
            <a:spLocks noChangeArrowheads="1"/>
          </p:cNvSpPr>
          <p:nvPr/>
        </p:nvSpPr>
        <p:spPr bwMode="auto">
          <a:xfrm>
            <a:off x="3952844" y="3300563"/>
            <a:ext cx="14854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s-ES_tradnl" sz="800" cap="all" dirty="0">
                <a:solidFill>
                  <a:prstClr val="black"/>
                </a:solidFill>
                <a:latin typeface="Century Gothic" pitchFamily="34" charset="0"/>
              </a:rPr>
              <a:t>Casablanca</a:t>
            </a:r>
          </a:p>
        </p:txBody>
      </p:sp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6532267" y="5015583"/>
            <a:ext cx="119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s-ES_tradnl" sz="800" cap="all" dirty="0" smtClean="0">
                <a:solidFill>
                  <a:prstClr val="black"/>
                </a:solidFill>
                <a:latin typeface="Century Gothic" pitchFamily="34" charset="0"/>
              </a:rPr>
              <a:t>Maputo</a:t>
            </a:r>
            <a:endParaRPr lang="es-ES_tradnl" sz="800" cap="all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50" name="Text Box 15"/>
          <p:cNvSpPr txBox="1">
            <a:spLocks noChangeArrowheads="1"/>
          </p:cNvSpPr>
          <p:nvPr/>
        </p:nvSpPr>
        <p:spPr bwMode="auto">
          <a:xfrm>
            <a:off x="9856415" y="3186889"/>
            <a:ext cx="119195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800" cap="all" dirty="0" err="1" smtClean="0">
                <a:solidFill>
                  <a:prstClr val="black"/>
                </a:solidFill>
                <a:latin typeface="Century Gothic" pitchFamily="34" charset="0"/>
              </a:rPr>
              <a:t>Shanghái</a:t>
            </a:r>
            <a:endParaRPr lang="en-US" sz="800" cap="all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2666595" y="2943513"/>
            <a:ext cx="14459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800" cap="all" dirty="0" smtClean="0">
                <a:solidFill>
                  <a:prstClr val="black"/>
                </a:solidFill>
                <a:latin typeface="Century Gothic" pitchFamily="34" charset="0"/>
              </a:rPr>
              <a:t>Nueva </a:t>
            </a:r>
            <a:r>
              <a:rPr lang="en-US" sz="800" cap="all" dirty="0" err="1" smtClean="0">
                <a:solidFill>
                  <a:prstClr val="black"/>
                </a:solidFill>
                <a:latin typeface="Century Gothic" pitchFamily="34" charset="0"/>
              </a:rPr>
              <a:t>york</a:t>
            </a:r>
            <a:endParaRPr lang="en-US" sz="800" cap="all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52" name="Text Box 15"/>
          <p:cNvSpPr txBox="1">
            <a:spLocks noChangeArrowheads="1"/>
          </p:cNvSpPr>
          <p:nvPr/>
        </p:nvSpPr>
        <p:spPr bwMode="auto">
          <a:xfrm>
            <a:off x="4841814" y="2342127"/>
            <a:ext cx="12038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800" cap="all" dirty="0" err="1" smtClean="0">
                <a:solidFill>
                  <a:prstClr val="black"/>
                </a:solidFill>
                <a:latin typeface="Century Gothic" pitchFamily="34" charset="0"/>
              </a:rPr>
              <a:t>londres</a:t>
            </a:r>
            <a:endParaRPr lang="en-US" sz="800" cap="all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53" name="Text Box 15"/>
          <p:cNvSpPr txBox="1">
            <a:spLocks noChangeArrowheads="1"/>
          </p:cNvSpPr>
          <p:nvPr/>
        </p:nvSpPr>
        <p:spPr bwMode="auto">
          <a:xfrm>
            <a:off x="4680847" y="2737783"/>
            <a:ext cx="951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s-ES_tradnl" sz="800" cap="all" dirty="0" smtClean="0">
                <a:solidFill>
                  <a:prstClr val="black"/>
                </a:solidFill>
                <a:latin typeface="Century Gothic" pitchFamily="34" charset="0"/>
              </a:rPr>
              <a:t>parís</a:t>
            </a:r>
            <a:endParaRPr lang="es-ES_tradnl" sz="800" cap="all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4737956" y="2592330"/>
            <a:ext cx="13601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800" cap="all" dirty="0" err="1" smtClean="0">
                <a:solidFill>
                  <a:prstClr val="black"/>
                </a:solidFill>
                <a:latin typeface="Century Gothic" pitchFamily="34" charset="0"/>
              </a:rPr>
              <a:t>bruselas</a:t>
            </a:r>
            <a:endParaRPr lang="en-US" sz="800" cap="all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55" name="Text Box 15"/>
          <p:cNvSpPr txBox="1">
            <a:spLocks noChangeArrowheads="1"/>
          </p:cNvSpPr>
          <p:nvPr/>
        </p:nvSpPr>
        <p:spPr bwMode="auto">
          <a:xfrm>
            <a:off x="3621055" y="4939926"/>
            <a:ext cx="137524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s-ES_tradnl" sz="800" cap="all" dirty="0" smtClean="0">
                <a:solidFill>
                  <a:prstClr val="black"/>
                </a:solidFill>
                <a:latin typeface="Century Gothic" pitchFamily="34" charset="0"/>
              </a:rPr>
              <a:t>São Paulo</a:t>
            </a:r>
            <a:endParaRPr lang="es-ES_tradnl" sz="800" cap="all" dirty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56" name="Text Box 15"/>
          <p:cNvSpPr txBox="1">
            <a:spLocks noChangeArrowheads="1"/>
          </p:cNvSpPr>
          <p:nvPr/>
        </p:nvSpPr>
        <p:spPr bwMode="auto">
          <a:xfrm>
            <a:off x="5095435" y="4545315"/>
            <a:ext cx="119195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s-ES_tradnl" sz="800" cap="all" dirty="0">
                <a:solidFill>
                  <a:prstClr val="black"/>
                </a:solidFill>
                <a:latin typeface="Century Gothic" pitchFamily="34" charset="0"/>
              </a:rPr>
              <a:t>Luanda</a:t>
            </a:r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sym typeface="Webdings"/>
              </a:rPr>
              <a:t></a:t>
            </a:r>
            <a:fld id="{86BC8906-ECD2-4295-A0AE-57B9424BE5F1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9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7"/>
          <p:cNvSpPr txBox="1">
            <a:spLocks/>
          </p:cNvSpPr>
          <p:nvPr/>
        </p:nvSpPr>
        <p:spPr>
          <a:xfrm>
            <a:off x="821267" y="265113"/>
            <a:ext cx="10972800" cy="571480"/>
          </a:xfrm>
          <a:prstGeom prst="rect">
            <a:avLst/>
          </a:prstGeom>
        </p:spPr>
        <p:txBody>
          <a:bodyPr anchor="ctr" anchorCtr="0"/>
          <a:lstStyle/>
          <a:p>
            <a:pPr>
              <a:defRPr/>
            </a:pPr>
            <a:r>
              <a:rPr lang="es-ES" sz="2000" cap="all" dirty="0" smtClean="0">
                <a:solidFill>
                  <a:prstClr val="white">
                    <a:lumMod val="95000"/>
                  </a:prstClr>
                </a:solidFill>
                <a:latin typeface="Century Gothic" pitchFamily="34" charset="0"/>
              </a:rPr>
              <a:t>REPUTACIÓN</a:t>
            </a:r>
            <a:endParaRPr lang="en-US" sz="2000" cap="all" dirty="0" smtClean="0">
              <a:solidFill>
                <a:prstClr val="white">
                  <a:lumMod val="95000"/>
                </a:prstClr>
              </a:solidFill>
              <a:latin typeface="Century Gothic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59311" y="1617245"/>
            <a:ext cx="4062193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Aft>
                <a:spcPts val="300"/>
              </a:spcAft>
              <a:defRPr/>
            </a:pPr>
            <a:r>
              <a:rPr lang="es-ES" sz="1540" spc="30" dirty="0" smtClean="0">
                <a:solidFill>
                  <a:prstClr val="black"/>
                </a:solidFill>
                <a:latin typeface="Century Gothic" pitchFamily="34" charset="0"/>
              </a:rPr>
              <a:t>FIRMA ESPAÑOLA DEL AÑO </a:t>
            </a:r>
            <a:endParaRPr lang="en-US" sz="1540" spc="30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fontAlgn="base">
              <a:lnSpc>
                <a:spcPct val="110000"/>
              </a:lnSpc>
              <a:defRPr/>
            </a:pPr>
            <a:r>
              <a:rPr lang="en-US" sz="1100" dirty="0" smtClean="0">
                <a:solidFill>
                  <a:prstClr val="black"/>
                </a:solidFill>
                <a:latin typeface="Century Gothic" pitchFamily="34" charset="0"/>
                <a:ea typeface="ＭＳ Ｐゴシック" pitchFamily="-107" charset="-128"/>
              </a:rPr>
              <a:t>(Chambers &amp; Partners, 2014)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867411" y="2978796"/>
            <a:ext cx="4525527" cy="692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Aft>
                <a:spcPts val="300"/>
              </a:spcAft>
              <a:defRPr/>
            </a:pPr>
            <a:r>
              <a:rPr lang="es-ES" sz="1150" spc="30" dirty="0" smtClean="0">
                <a:solidFill>
                  <a:prstClr val="black"/>
                </a:solidFill>
                <a:latin typeface="Century Gothic" pitchFamily="34" charset="0"/>
              </a:rPr>
              <a:t>LÍDERES DEL RANKING DE MEJORES ABOGADOS DE NEGOCIO</a:t>
            </a:r>
            <a:r>
              <a:rPr lang="en-US" sz="1150" spc="30" dirty="0" smtClean="0">
                <a:solidFill>
                  <a:prstClr val="black"/>
                </a:solidFill>
                <a:latin typeface="Century Gothic" pitchFamily="34" charset="0"/>
              </a:rPr>
              <a:t> </a:t>
            </a:r>
          </a:p>
          <a:p>
            <a:pPr fontAlgn="base">
              <a:lnSpc>
                <a:spcPct val="110000"/>
              </a:lnSpc>
              <a:defRPr/>
            </a:pPr>
            <a:r>
              <a:rPr lang="en-US" sz="950" dirty="0" smtClean="0">
                <a:solidFill>
                  <a:prstClr val="black"/>
                </a:solidFill>
                <a:latin typeface="Century Gothic" pitchFamily="34" charset="0"/>
                <a:ea typeface="ＭＳ Ｐゴシック" pitchFamily="-107" charset="-128"/>
              </a:rPr>
              <a:t>(Best Lawyers, 2012 y 2013)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67410" y="4037733"/>
            <a:ext cx="4765295" cy="706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Aft>
                <a:spcPts val="300"/>
              </a:spcAft>
              <a:defRPr/>
            </a:pPr>
            <a:r>
              <a:rPr lang="es-ES" sz="1150" spc="30" dirty="0" smtClean="0">
                <a:solidFill>
                  <a:prstClr val="black"/>
                </a:solidFill>
                <a:latin typeface="Century Gothic" pitchFamily="34" charset="0"/>
              </a:rPr>
              <a:t>TOP 10 MUNDIAL DE MEJORES FIRMAS EN GESTIÓN DEL CONOCIMIENTO DEL MUNDO</a:t>
            </a:r>
            <a:endParaRPr lang="en-US" sz="1150" spc="30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fontAlgn="base">
              <a:lnSpc>
                <a:spcPct val="110000"/>
              </a:lnSpc>
              <a:defRPr/>
            </a:pPr>
            <a:r>
              <a:rPr lang="en-US" sz="950" dirty="0" smtClean="0">
                <a:solidFill>
                  <a:prstClr val="black"/>
                </a:solidFill>
                <a:latin typeface="Century Gothic" pitchFamily="34" charset="0"/>
                <a:ea typeface="ＭＳ Ｐゴシック" pitchFamily="-107" charset="-128"/>
              </a:rPr>
              <a:t>(MAKE - Most Admired Knowledge Enterprises, 2013)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67408" y="5117402"/>
            <a:ext cx="4436533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Aft>
                <a:spcPts val="300"/>
              </a:spcAft>
              <a:defRPr/>
            </a:pPr>
            <a:r>
              <a:rPr lang="es-ES" sz="1150" spc="30" dirty="0" smtClean="0">
                <a:solidFill>
                  <a:prstClr val="black"/>
                </a:solidFill>
                <a:latin typeface="Century Gothic" pitchFamily="34" charset="0"/>
              </a:rPr>
              <a:t>FIRMA EUROPEA DEL AÑO</a:t>
            </a:r>
          </a:p>
          <a:p>
            <a:pPr fontAlgn="base">
              <a:lnSpc>
                <a:spcPct val="110000"/>
              </a:lnSpc>
              <a:spcAft>
                <a:spcPts val="300"/>
              </a:spcAft>
              <a:defRPr/>
            </a:pPr>
            <a:r>
              <a:rPr lang="es-ES" sz="1150" spc="30" dirty="0" smtClean="0">
                <a:solidFill>
                  <a:prstClr val="black"/>
                </a:solidFill>
                <a:latin typeface="Century Gothic" pitchFamily="34" charset="0"/>
              </a:rPr>
              <a:t>FIRMA IBÉRICA DEL AÑO</a:t>
            </a:r>
            <a:endParaRPr lang="en-US" sz="1150" spc="30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fontAlgn="base">
              <a:lnSpc>
                <a:spcPct val="110000"/>
              </a:lnSpc>
              <a:defRPr/>
            </a:pPr>
            <a:r>
              <a:rPr lang="es-ES" sz="950" dirty="0" smtClean="0">
                <a:solidFill>
                  <a:prstClr val="black"/>
                </a:solidFill>
                <a:latin typeface="Century Gothic" pitchFamily="34" charset="0"/>
                <a:ea typeface="ＭＳ Ｐゴシック" pitchFamily="-107" charset="-128"/>
              </a:rPr>
              <a:t>(</a:t>
            </a:r>
            <a:r>
              <a:rPr lang="es-ES" sz="950" dirty="0" err="1" smtClean="0">
                <a:solidFill>
                  <a:prstClr val="black"/>
                </a:solidFill>
                <a:latin typeface="Century Gothic" pitchFamily="34" charset="0"/>
                <a:ea typeface="ＭＳ Ｐゴシック" pitchFamily="-107" charset="-128"/>
              </a:rPr>
              <a:t>The</a:t>
            </a:r>
            <a:r>
              <a:rPr lang="es-ES" sz="950" dirty="0" smtClean="0">
                <a:solidFill>
                  <a:prstClr val="black"/>
                </a:solidFill>
                <a:latin typeface="Century Gothic" pitchFamily="34" charset="0"/>
                <a:ea typeface="ＭＳ Ｐゴシック" pitchFamily="-107" charset="-128"/>
              </a:rPr>
              <a:t> </a:t>
            </a:r>
            <a:r>
              <a:rPr lang="es-ES" sz="950" dirty="0" err="1" smtClean="0">
                <a:solidFill>
                  <a:prstClr val="black"/>
                </a:solidFill>
                <a:latin typeface="Century Gothic" pitchFamily="34" charset="0"/>
                <a:ea typeface="ＭＳ Ｐゴシック" pitchFamily="-107" charset="-128"/>
              </a:rPr>
              <a:t>Lawyer</a:t>
            </a:r>
            <a:r>
              <a:rPr lang="es-ES" sz="950" dirty="0" smtClean="0">
                <a:solidFill>
                  <a:prstClr val="black"/>
                </a:solidFill>
                <a:latin typeface="Century Gothic" pitchFamily="34" charset="0"/>
                <a:ea typeface="ＭＳ Ｐゴシック" pitchFamily="-107" charset="-128"/>
              </a:rPr>
              <a:t>, 2011)</a:t>
            </a:r>
          </a:p>
        </p:txBody>
      </p:sp>
      <p:pic>
        <p:nvPicPr>
          <p:cNvPr id="31" name="Picture 30" descr="Expositor broch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16900" y="884238"/>
            <a:ext cx="3975101" cy="5364000"/>
          </a:xfrm>
          <a:prstGeom prst="rect">
            <a:avLst/>
          </a:prstGeom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sym typeface="Webdings"/>
              </a:rPr>
              <a:t></a:t>
            </a:r>
            <a:fld id="{86BC8906-ECD2-4295-A0AE-57B9424BE5F1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6" name="Picture 2" descr="C:\Users\JSNF\AppData\Local\Microsoft\Windows\Temporary Internet Files\Content.Outlook\EK3JY2TH\EA11Winner_EuroLawFir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96" y="5282770"/>
            <a:ext cx="1222077" cy="337090"/>
          </a:xfrm>
          <a:prstGeom prst="rect">
            <a:avLst/>
          </a:prstGeom>
          <a:noFill/>
        </p:spPr>
      </p:pic>
      <p:pic>
        <p:nvPicPr>
          <p:cNvPr id="18" name="Picture 17" descr="C:\Users\MLOA\Pictures\MAKE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612" y="4058320"/>
            <a:ext cx="834445" cy="62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 descr="Z:\05_WEB\01_Home\Banners_home\Banner Best Lawyers\material\ImgNewsNo17104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" t="23856" r="2857" b="6367"/>
          <a:stretch>
            <a:fillRect/>
          </a:stretch>
        </p:blipFill>
        <p:spPr bwMode="auto">
          <a:xfrm>
            <a:off x="1143000" y="3153371"/>
            <a:ext cx="1295400" cy="249777"/>
          </a:xfrm>
          <a:prstGeom prst="rect">
            <a:avLst/>
          </a:prstGeom>
          <a:noFill/>
        </p:spPr>
      </p:pic>
      <p:pic>
        <p:nvPicPr>
          <p:cNvPr id="1026" name="Picture 2" descr="C:\Users\xsoh\Desktop\Chambers 201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33" y="1498395"/>
            <a:ext cx="1152000" cy="805716"/>
          </a:xfrm>
          <a:prstGeom prst="rect">
            <a:avLst/>
          </a:prstGeom>
          <a:noFill/>
        </p:spPr>
      </p:pic>
      <p:cxnSp>
        <p:nvCxnSpPr>
          <p:cNvPr id="21" name="Straight Connector 20"/>
          <p:cNvCxnSpPr/>
          <p:nvPr/>
        </p:nvCxnSpPr>
        <p:spPr>
          <a:xfrm>
            <a:off x="1046611" y="2806557"/>
            <a:ext cx="6163784" cy="40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46611" y="3854393"/>
            <a:ext cx="6163784" cy="40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46611" y="4913893"/>
            <a:ext cx="6163784" cy="406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579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7"/>
          <p:cNvSpPr txBox="1">
            <a:spLocks/>
          </p:cNvSpPr>
          <p:nvPr/>
        </p:nvSpPr>
        <p:spPr>
          <a:xfrm>
            <a:off x="821267" y="265113"/>
            <a:ext cx="10972800" cy="571480"/>
          </a:xfrm>
          <a:prstGeom prst="rect">
            <a:avLst/>
          </a:prstGeom>
        </p:spPr>
        <p:txBody>
          <a:bodyPr anchor="ctr" anchorCtr="0"/>
          <a:lstStyle/>
          <a:p>
            <a:pPr>
              <a:defRPr/>
            </a:pPr>
            <a:r>
              <a:rPr lang="es-ES" sz="2000" dirty="0" smtClean="0">
                <a:solidFill>
                  <a:prstClr val="white"/>
                </a:solidFill>
                <a:latin typeface="Century Gothic" pitchFamily="34" charset="0"/>
              </a:rPr>
              <a:t>INNOVACIÓN EN EL SERVICIO AL CLIENTE</a:t>
            </a:r>
            <a:endParaRPr lang="en-US" sz="2000" cap="all" dirty="0" smtClean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99501" y="2405816"/>
            <a:ext cx="513013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1400" cap="all" dirty="0" smtClean="0">
                <a:ln/>
                <a:solidFill>
                  <a:prstClr val="black"/>
                </a:solidFill>
                <a:latin typeface="Century Gothic" pitchFamily="34" charset="0"/>
                <a:ea typeface="ＭＳ Ｐゴシック" pitchFamily="-28" charset="-128"/>
              </a:rPr>
              <a:t>“MEJOR DESPACHO EN SERVICIO</a:t>
            </a:r>
          </a:p>
          <a:p>
            <a:pPr>
              <a:lnSpc>
                <a:spcPct val="120000"/>
              </a:lnSpc>
            </a:pPr>
            <a:r>
              <a:rPr lang="es-ES" sz="1400" cap="all" dirty="0" smtClean="0">
                <a:ln/>
                <a:solidFill>
                  <a:prstClr val="black"/>
                </a:solidFill>
                <a:latin typeface="Century Gothic" pitchFamily="34" charset="0"/>
                <a:ea typeface="ＭＳ Ｐゴシック" pitchFamily="-28" charset="-128"/>
              </a:rPr>
              <a:t>AL CLIENTE EN ESPAÑA”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99504" y="1815735"/>
            <a:ext cx="4436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spc="30" dirty="0" smtClean="0">
                <a:solidFill>
                  <a:srgbClr val="786F44"/>
                </a:solidFill>
                <a:latin typeface="Century Gothic" pitchFamily="34" charset="0"/>
              </a:rPr>
              <a:t>INTERNATIONAL LAW OFFICE,</a:t>
            </a:r>
          </a:p>
          <a:p>
            <a:r>
              <a:rPr lang="es-ES" sz="1400" spc="30" dirty="0" smtClean="0">
                <a:solidFill>
                  <a:srgbClr val="786F44"/>
                </a:solidFill>
                <a:latin typeface="Century Gothic" pitchFamily="34" charset="0"/>
              </a:rPr>
              <a:t>CLIENT CHOICE 2012 </a:t>
            </a:r>
          </a:p>
        </p:txBody>
      </p:sp>
      <p:pic>
        <p:nvPicPr>
          <p:cNvPr id="24" name="Picture 23" descr="Innvoative Lawyers.jpg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72" y="3920525"/>
            <a:ext cx="1278629" cy="12896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399501" y="4050785"/>
            <a:ext cx="543560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" sz="1400" spc="30" dirty="0" smtClean="0">
                <a:solidFill>
                  <a:srgbClr val="786F44"/>
                </a:solidFill>
                <a:latin typeface="Century Gothic" pitchFamily="34" charset="0"/>
              </a:rPr>
              <a:t>FINANCIAL TIMES,</a:t>
            </a:r>
          </a:p>
          <a:p>
            <a:pPr>
              <a:lnSpc>
                <a:spcPct val="120000"/>
              </a:lnSpc>
            </a:pPr>
            <a:r>
              <a:rPr lang="es-ES" sz="1400" spc="30" dirty="0" smtClean="0">
                <a:solidFill>
                  <a:srgbClr val="786F44"/>
                </a:solidFill>
                <a:latin typeface="Century Gothic" pitchFamily="34" charset="0"/>
              </a:rPr>
              <a:t>INNOVATIVE LAWYERS 2011</a:t>
            </a:r>
            <a:endParaRPr lang="en-US" sz="1400" spc="30" dirty="0">
              <a:solidFill>
                <a:srgbClr val="786F44"/>
              </a:solidFill>
              <a:latin typeface="Century Gothic" pitchFamily="34" charset="0"/>
            </a:endParaRPr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16" y="1876882"/>
            <a:ext cx="1386089" cy="99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Rectangle 26"/>
          <p:cNvSpPr/>
          <p:nvPr/>
        </p:nvSpPr>
        <p:spPr>
          <a:xfrm>
            <a:off x="2399503" y="4714885"/>
            <a:ext cx="50673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ES" sz="1400" cap="all" dirty="0" smtClean="0">
                <a:ln/>
                <a:solidFill>
                  <a:prstClr val="black"/>
                </a:solidFill>
                <a:latin typeface="Century Gothic" pitchFamily="34" charset="0"/>
                <a:ea typeface="ＭＳ Ｐゴシック" pitchFamily="-28" charset="-128"/>
              </a:rPr>
              <a:t>“MEJOR FIRMA EN INNOVACIÓN</a:t>
            </a:r>
          </a:p>
          <a:p>
            <a:pPr>
              <a:lnSpc>
                <a:spcPct val="120000"/>
              </a:lnSpc>
            </a:pPr>
            <a:r>
              <a:rPr lang="es-ES" sz="1400" cap="all" dirty="0" smtClean="0">
                <a:ln/>
                <a:solidFill>
                  <a:prstClr val="black"/>
                </a:solidFill>
                <a:latin typeface="Century Gothic" pitchFamily="34" charset="0"/>
                <a:ea typeface="ＭＳ Ｐゴシック" pitchFamily="-28" charset="-128"/>
              </a:rPr>
              <a:t>AL SERVICIO del CLIENTE”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62768" y="3519265"/>
            <a:ext cx="5441733" cy="121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Nucleo almagr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65231" y="879476"/>
            <a:ext cx="4626775" cy="5368925"/>
          </a:xfrm>
          <a:prstGeom prst="rect">
            <a:avLst/>
          </a:prstGeom>
        </p:spPr>
      </p:pic>
      <p:sp>
        <p:nvSpPr>
          <p:cNvPr id="31" name="Slide Number Placeholder 3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sym typeface="Webdings"/>
              </a:rPr>
              <a:t></a:t>
            </a:r>
            <a:fld id="{86BC8906-ECD2-4295-A0AE-57B9424BE5F1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92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 txBox="1">
            <a:spLocks/>
          </p:cNvSpPr>
          <p:nvPr/>
        </p:nvSpPr>
        <p:spPr>
          <a:xfrm>
            <a:off x="5117860" y="2081437"/>
            <a:ext cx="8489287" cy="3039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endParaRPr lang="es-ES" sz="2400" dirty="0">
              <a:solidFill>
                <a:prstClr val="black"/>
              </a:solidFill>
            </a:endParaRPr>
          </a:p>
        </p:txBody>
      </p:sp>
      <p:sp>
        <p:nvSpPr>
          <p:cNvPr id="14" name="Title 7"/>
          <p:cNvSpPr txBox="1">
            <a:spLocks/>
          </p:cNvSpPr>
          <p:nvPr/>
        </p:nvSpPr>
        <p:spPr>
          <a:xfrm>
            <a:off x="821267" y="265113"/>
            <a:ext cx="10972800" cy="571480"/>
          </a:xfrm>
          <a:prstGeom prst="rect">
            <a:avLst/>
          </a:prstGeom>
        </p:spPr>
        <p:txBody>
          <a:bodyPr anchor="ctr" anchorCtr="0"/>
          <a:lstStyle/>
          <a:p>
            <a:pPr defTabSz="457200">
              <a:defRPr/>
            </a:pPr>
            <a:r>
              <a:rPr lang="es-ES" sz="2000" dirty="0" smtClean="0">
                <a:solidFill>
                  <a:prstClr val="white">
                    <a:lumMod val="95000"/>
                  </a:prstClr>
                </a:solidFill>
                <a:latin typeface="Century Gothic" pitchFamily="34" charset="0"/>
              </a:rPr>
              <a:t>NUEVAS TECNOLOGÍAS</a:t>
            </a:r>
            <a:endParaRPr lang="en-US" sz="2000" cap="all" dirty="0" smtClean="0">
              <a:solidFill>
                <a:prstClr val="white">
                  <a:lumMod val="95000"/>
                </a:prstClr>
              </a:solidFill>
              <a:latin typeface="Century Gothic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21108" y="1459741"/>
            <a:ext cx="6432517" cy="1195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21590" defTabSz="457200">
              <a:lnSpc>
                <a:spcPts val="2600"/>
              </a:lnSpc>
              <a:spcBef>
                <a:spcPct val="20000"/>
              </a:spcBef>
              <a:defRPr/>
            </a:pPr>
            <a:r>
              <a:rPr lang="es-ES" sz="2000" cap="all" spc="30" dirty="0" smtClean="0">
                <a:solidFill>
                  <a:srgbClr val="786F44"/>
                </a:solidFill>
                <a:latin typeface="Century Gothic" pitchFamily="34" charset="0"/>
              </a:rPr>
              <a:t>La innovación y la más avanzada tecnología en el centro de nuestra estrategia</a:t>
            </a:r>
            <a:endParaRPr lang="es-ES" sz="2000" cap="all" spc="30" dirty="0">
              <a:solidFill>
                <a:srgbClr val="786F44"/>
              </a:solidFill>
              <a:latin typeface="Century Gothic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2213" y="3084214"/>
            <a:ext cx="6233639" cy="1906886"/>
          </a:xfrm>
          <a:prstGeom prst="rect">
            <a:avLst/>
          </a:prstGeom>
          <a:noFill/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52000" indent="-252000" defTabSz="457200">
              <a:spcBef>
                <a:spcPct val="0"/>
              </a:spcBef>
              <a:buFontTx/>
              <a:buBlip>
                <a:blip r:embed="rId3"/>
              </a:buBlip>
              <a:defRPr/>
            </a:pPr>
            <a:r>
              <a:rPr lang="es-ES" sz="1400" dirty="0" smtClean="0">
                <a:solidFill>
                  <a:prstClr val="black"/>
                </a:solidFill>
                <a:latin typeface="Century Gothic" pitchFamily="34" charset="0"/>
              </a:rPr>
              <a:t>Servicios de intercambio y compartición de archivos digitales con nuestros clientes</a:t>
            </a:r>
            <a:endParaRPr lang="en-US" sz="1400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marL="252000" indent="-252000" defTabSz="457200">
              <a:spcBef>
                <a:spcPct val="0"/>
              </a:spcBef>
              <a:buFontTx/>
              <a:buBlip>
                <a:blip r:embed="rId3"/>
              </a:buBlip>
              <a:defRPr/>
            </a:pPr>
            <a:endParaRPr lang="en-US" sz="1400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marL="252000" indent="-252000" defTabSz="457200">
              <a:spcBef>
                <a:spcPct val="0"/>
              </a:spcBef>
              <a:buFontTx/>
              <a:buBlip>
                <a:blip r:embed="rId3"/>
              </a:buBlip>
              <a:defRPr/>
            </a:pPr>
            <a:r>
              <a:rPr lang="es-ES" sz="1400" dirty="0" smtClean="0">
                <a:solidFill>
                  <a:prstClr val="black"/>
                </a:solidFill>
                <a:latin typeface="Century Gothic" pitchFamily="34" charset="0"/>
              </a:rPr>
              <a:t>Tecnología avanzada que proporciona eficiencia en los procesos internos</a:t>
            </a:r>
          </a:p>
        </p:txBody>
      </p:sp>
      <p:pic>
        <p:nvPicPr>
          <p:cNvPr id="18" name="Picture 17" descr="nuevas tec_v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6933" y="884238"/>
            <a:ext cx="4035067" cy="5364162"/>
          </a:xfrm>
          <a:prstGeom prst="rect">
            <a:avLst/>
          </a:prstGeom>
        </p:spPr>
      </p:pic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  <a:sym typeface="Webdings"/>
              </a:rPr>
              <a:t></a:t>
            </a:r>
            <a:fld id="{86BC8906-ECD2-4295-A0AE-57B9424BE5F1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2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Compartir información con clientes de manera segura</a:t>
            </a:r>
            <a:endParaRPr lang="es-ES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6805245" y="457200"/>
            <a:ext cx="363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CONOCER</a:t>
            </a:r>
            <a:r>
              <a:rPr lang="es-ES" dirty="0" smtClean="0">
                <a:solidFill>
                  <a:schemeClr val="bg1"/>
                </a:solidFill>
              </a:rPr>
              <a:t> AL CLIENTE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0277" y="1198685"/>
            <a:ext cx="350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COMPARTIR</a:t>
            </a:r>
            <a:r>
              <a:rPr lang="es-ES" dirty="0" smtClean="0">
                <a:solidFill>
                  <a:schemeClr val="bg1"/>
                </a:solidFill>
              </a:rPr>
              <a:t> CONOCIMIENTO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33238" y="2362200"/>
            <a:ext cx="350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EFICIENCIA </a:t>
            </a:r>
            <a:r>
              <a:rPr lang="es-ES" dirty="0" smtClean="0">
                <a:solidFill>
                  <a:schemeClr val="bg1"/>
                </a:solidFill>
              </a:rPr>
              <a:t> EN PROCESOS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8488" y="4114797"/>
            <a:ext cx="272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DIFERENCIACIÓN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01300" y="5864466"/>
            <a:ext cx="153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FIDELIZAR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3223" y="5240215"/>
            <a:ext cx="491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prstClr val="white"/>
                </a:solidFill>
              </a:rPr>
              <a:t>ASEGURAR  </a:t>
            </a:r>
            <a:r>
              <a:rPr lang="es-E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CONFIDENCIALIDAD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compartíamos hasta ahora?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WEB</a:t>
            </a:r>
            <a:r>
              <a:rPr lang="es-ES" dirty="0" smtClean="0"/>
              <a:t> (RWD). Información general, buscador de abogados. Eventos.</a:t>
            </a:r>
          </a:p>
          <a:p>
            <a:r>
              <a:rPr lang="es-ES" b="1" dirty="0" smtClean="0"/>
              <a:t>APP CUATRECASAS </a:t>
            </a:r>
            <a:r>
              <a:rPr lang="es-ES" dirty="0" smtClean="0"/>
              <a:t>(</a:t>
            </a:r>
            <a:r>
              <a:rPr lang="es-ES" dirty="0" err="1" smtClean="0"/>
              <a:t>iOS</a:t>
            </a:r>
            <a:r>
              <a:rPr lang="es-ES" dirty="0" smtClean="0"/>
              <a:t>). Enlace con la web y Eventos y Publicaciones segmentados en base a interés (áreas de práctica y especialidad).</a:t>
            </a:r>
          </a:p>
          <a:p>
            <a:r>
              <a:rPr lang="es-ES" b="1" dirty="0" smtClean="0"/>
              <a:t>CASE CLIENTES </a:t>
            </a:r>
            <a:r>
              <a:rPr lang="es-ES" dirty="0" smtClean="0"/>
              <a:t>(RWD). Aplicación de acceso a información de los casos (procesos litigiosos). Gestión de plazos con compartición limitada de documentos.</a:t>
            </a:r>
          </a:p>
          <a:p>
            <a:r>
              <a:rPr lang="es-ES" b="1" dirty="0" smtClean="0"/>
              <a:t>FILETRANSFER</a:t>
            </a:r>
            <a:r>
              <a:rPr lang="es-ES" dirty="0" smtClean="0"/>
              <a:t> (</a:t>
            </a:r>
            <a:r>
              <a:rPr lang="es-ES" dirty="0" err="1" smtClean="0"/>
              <a:t>Accelion</a:t>
            </a:r>
            <a:r>
              <a:rPr lang="es-ES" dirty="0" smtClean="0"/>
              <a:t>). “</a:t>
            </a:r>
            <a:r>
              <a:rPr lang="es-ES" dirty="0" err="1" smtClean="0"/>
              <a:t>dropbox</a:t>
            </a:r>
            <a:r>
              <a:rPr lang="es-ES" dirty="0" smtClean="0"/>
              <a:t>” corporativo para compartición segura y temporal de documentos. Especialmente para ficheros de gran tamaño. (no integrado con nuestro gestor documental).</a:t>
            </a:r>
          </a:p>
        </p:txBody>
      </p:sp>
    </p:spTree>
    <p:extLst>
      <p:ext uri="{BB962C8B-B14F-4D97-AF65-F5344CB8AC3E}">
        <p14:creationId xmlns:p14="http://schemas.microsoft.com/office/powerpoint/2010/main" val="163341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proyecto actual y futuro. ¿Qué queremos? </a:t>
            </a:r>
            <a:r>
              <a:rPr lang="es-ES" sz="1400" dirty="0" smtClean="0"/>
              <a:t>(1/2)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Un sistema de compartición de documentos seguro (y no sólo documentos), fácilmente utilizable y </a:t>
            </a:r>
            <a:r>
              <a:rPr lang="es-ES" dirty="0" err="1" smtClean="0"/>
              <a:t>multi</a:t>
            </a:r>
            <a:r>
              <a:rPr lang="es-ES" dirty="0" smtClean="0"/>
              <a:t>-dispositivo. </a:t>
            </a:r>
          </a:p>
          <a:p>
            <a:pPr lvl="1">
              <a:lnSpc>
                <a:spcPct val="100000"/>
              </a:lnSpc>
            </a:pPr>
            <a:r>
              <a:rPr lang="es-ES" dirty="0" smtClean="0"/>
              <a:t>Gestionable de forma fácil, ágil y sin dependencias de IT en su generación. </a:t>
            </a:r>
          </a:p>
          <a:p>
            <a:pPr lvl="1">
              <a:lnSpc>
                <a:spcPct val="100000"/>
              </a:lnSpc>
            </a:pPr>
            <a:r>
              <a:rPr lang="es-ES" dirty="0" smtClean="0"/>
              <a:t>Integrado con PRISMA (gestor documental </a:t>
            </a:r>
            <a:r>
              <a:rPr lang="es-ES" dirty="0" err="1" smtClean="0"/>
              <a:t>OpenText</a:t>
            </a:r>
            <a:r>
              <a:rPr lang="es-ES" dirty="0" smtClean="0"/>
              <a:t> </a:t>
            </a:r>
            <a:r>
              <a:rPr lang="es-ES" dirty="0" err="1" smtClean="0"/>
              <a:t>eDOCS</a:t>
            </a:r>
            <a:r>
              <a:rPr lang="es-ES" dirty="0" smtClean="0"/>
              <a:t>) y con la intranet (librerías de </a:t>
            </a:r>
            <a:r>
              <a:rPr lang="es-ES" dirty="0" err="1" smtClean="0"/>
              <a:t>Sharepoint</a:t>
            </a:r>
            <a:r>
              <a:rPr lang="es-ES" dirty="0" smtClean="0"/>
              <a:t>, </a:t>
            </a:r>
            <a:r>
              <a:rPr lang="es-ES" dirty="0" err="1" smtClean="0"/>
              <a:t>Yammer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r>
              <a:rPr lang="es-ES" dirty="0" smtClean="0"/>
              <a:t> …)</a:t>
            </a:r>
          </a:p>
          <a:p>
            <a:pPr lvl="1">
              <a:lnSpc>
                <a:spcPct val="100000"/>
              </a:lnSpc>
            </a:pPr>
            <a:r>
              <a:rPr lang="es-ES" dirty="0" smtClean="0"/>
              <a:t>Accesible desde fuera tanto para los clientes como para nuestros propios abogados (PC, </a:t>
            </a:r>
            <a:r>
              <a:rPr lang="es-ES" dirty="0" err="1" smtClean="0"/>
              <a:t>Tablet</a:t>
            </a:r>
            <a:r>
              <a:rPr lang="es-ES" dirty="0" smtClean="0"/>
              <a:t>, Smartphone). </a:t>
            </a:r>
          </a:p>
          <a:p>
            <a:pPr lvl="1"/>
            <a:endParaRPr lang="es-ES" sz="1400" dirty="0" smtClean="0"/>
          </a:p>
          <a:p>
            <a:r>
              <a:rPr lang="es-ES" dirty="0" smtClean="0"/>
              <a:t>Internamente a esto le llamamos </a:t>
            </a:r>
            <a:r>
              <a:rPr lang="es-ES" b="1" dirty="0" smtClean="0"/>
              <a:t>AUTOPROVISIÓN DE SITES     EXTERNOS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dirty="0" err="1" smtClean="0"/>
              <a:t>site</a:t>
            </a:r>
            <a:r>
              <a:rPr lang="es-ES" dirty="0" smtClean="0"/>
              <a:t> de esta modalidad fue “LA OFICINA DEL SOCIO”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723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proyecto actual y futuro. ¿Qué queremos?</a:t>
            </a:r>
            <a:r>
              <a:rPr lang="es-ES" sz="1400" dirty="0" smtClean="0"/>
              <a:t>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641" y="1684953"/>
            <a:ext cx="11079159" cy="4351338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</a:pPr>
            <a:r>
              <a:rPr lang="es-ES" dirty="0" smtClean="0"/>
              <a:t>Un portal externo, </a:t>
            </a:r>
            <a:r>
              <a:rPr lang="es-ES" b="1" dirty="0" smtClean="0"/>
              <a:t>EXTRANET</a:t>
            </a:r>
            <a:r>
              <a:rPr lang="es-ES" dirty="0" smtClean="0"/>
              <a:t>, </a:t>
            </a:r>
            <a:r>
              <a:rPr lang="es-ES" dirty="0" err="1" smtClean="0"/>
              <a:t>agregador</a:t>
            </a:r>
            <a:r>
              <a:rPr lang="es-ES" dirty="0" smtClean="0"/>
              <a:t> de servicios hacia nuestros clientes. 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</a:pPr>
            <a:r>
              <a:rPr lang="es-ES" dirty="0" smtClean="0"/>
              <a:t>Hasta ahora tenía varias </a:t>
            </a:r>
            <a:r>
              <a:rPr lang="es-ES" dirty="0" err="1" smtClean="0"/>
              <a:t>Apps</a:t>
            </a:r>
            <a:r>
              <a:rPr lang="es-ES" dirty="0" smtClean="0"/>
              <a:t>, varios links, … queremos darle al cliente un punto único/principal de acceso, con un objetivo doble:</a:t>
            </a:r>
          </a:p>
          <a:p>
            <a:pPr marL="914400" lvl="1" indent="-457200">
              <a:lnSpc>
                <a:spcPct val="100000"/>
              </a:lnSpc>
            </a:pPr>
            <a:r>
              <a:rPr lang="es-ES" dirty="0" smtClean="0"/>
              <a:t>Compartición </a:t>
            </a:r>
            <a:r>
              <a:rPr lang="es-ES" b="1" dirty="0" smtClean="0"/>
              <a:t>segura</a:t>
            </a:r>
            <a:r>
              <a:rPr lang="es-ES" dirty="0" smtClean="0"/>
              <a:t> de documentos (e integrada)</a:t>
            </a:r>
          </a:p>
          <a:p>
            <a:pPr marL="914400" lvl="1" indent="-457200">
              <a:lnSpc>
                <a:spcPct val="100000"/>
              </a:lnSpc>
            </a:pPr>
            <a:r>
              <a:rPr lang="es-ES" dirty="0" smtClean="0"/>
              <a:t>Compartición de información </a:t>
            </a:r>
            <a:r>
              <a:rPr lang="es-ES" b="1" dirty="0" smtClean="0"/>
              <a:t>de su interés </a:t>
            </a:r>
            <a:r>
              <a:rPr lang="es-ES" dirty="0" smtClean="0"/>
              <a:t>(segmentado)</a:t>
            </a:r>
          </a:p>
          <a:p>
            <a:pPr marL="914400" lvl="1" indent="-457200">
              <a:lnSpc>
                <a:spcPct val="100000"/>
              </a:lnSpc>
            </a:pPr>
            <a:r>
              <a:rPr lang="es-ES" b="1" dirty="0" smtClean="0"/>
              <a:t>Personalizable</a:t>
            </a:r>
            <a:r>
              <a:rPr lang="es-ES" dirty="0" smtClean="0"/>
              <a:t> y suficientemente </a:t>
            </a:r>
            <a:r>
              <a:rPr lang="es-ES" b="1" dirty="0" smtClean="0"/>
              <a:t>flexible</a:t>
            </a:r>
            <a:r>
              <a:rPr lang="es-ES" dirty="0" smtClean="0"/>
              <a:t> para incluir nuevos contenidos</a:t>
            </a:r>
          </a:p>
          <a:p>
            <a:pPr marL="914400" lvl="1" indent="-457200">
              <a:lnSpc>
                <a:spcPct val="150000"/>
              </a:lnSpc>
            </a:pPr>
            <a:endParaRPr lang="es-ES" sz="600" dirty="0" smtClean="0"/>
          </a:p>
          <a:p>
            <a:pPr marL="457200" indent="-457200">
              <a:lnSpc>
                <a:spcPct val="110000"/>
              </a:lnSpc>
              <a:spcBef>
                <a:spcPts val="600"/>
              </a:spcBef>
            </a:pPr>
            <a:r>
              <a:rPr lang="es-ES" sz="2400" dirty="0" smtClean="0"/>
              <a:t>Fácil de utilizar (UX), </a:t>
            </a:r>
            <a:r>
              <a:rPr lang="es-ES" sz="2400" dirty="0" err="1" smtClean="0"/>
              <a:t>Multi</a:t>
            </a:r>
            <a:r>
              <a:rPr lang="es-ES" sz="2400" dirty="0" smtClean="0"/>
              <a:t>-dispositivo (RWD)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</a:pPr>
            <a:r>
              <a:rPr lang="es-ES" sz="2400" dirty="0" smtClean="0"/>
              <a:t>Que no implique duplicidad de mantenimiento (si el contenido ya existe si integra, nada se duplica)</a:t>
            </a:r>
          </a:p>
        </p:txBody>
      </p:sp>
    </p:spTree>
    <p:extLst>
      <p:ext uri="{BB962C8B-B14F-4D97-AF65-F5344CB8AC3E}">
        <p14:creationId xmlns:p14="http://schemas.microsoft.com/office/powerpoint/2010/main" val="87965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nube y el proyecto común con Tokiota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Creemos que nuestro proyecto se puede convertir en un producto “exportable” a otros clientes/sectores</a:t>
            </a:r>
          </a:p>
          <a:p>
            <a:r>
              <a:rPr lang="es-ES" dirty="0" smtClean="0"/>
              <a:t>Hemos replicado parte del modelo en otra empresa del grupo (</a:t>
            </a:r>
            <a:r>
              <a:rPr lang="es-ES" dirty="0" err="1" smtClean="0"/>
              <a:t>GesDocument</a:t>
            </a:r>
            <a:r>
              <a:rPr lang="es-ES" dirty="0" smtClean="0"/>
              <a:t>)</a:t>
            </a:r>
          </a:p>
          <a:p>
            <a:r>
              <a:rPr lang="es-ES" dirty="0" smtClean="0"/>
              <a:t>Tecnológicamente es factible y estamos preparados para ofrecer esta solución en la nube, tanto a Cuatrecasas como a otras empresas</a:t>
            </a:r>
          </a:p>
          <a:p>
            <a:r>
              <a:rPr lang="es-ES" dirty="0" smtClean="0"/>
              <a:t>En el caso de Cuatrecasas, el reto de la seguridad y la confidencialidad condicionan mucho los proyectos en nube pública, pero todo llegará.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Necesidades “tecnológicas”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Publicar </a:t>
            </a:r>
            <a:r>
              <a:rPr lang="es-ES" dirty="0" smtClean="0"/>
              <a:t>al </a:t>
            </a:r>
            <a:r>
              <a:rPr lang="es-ES" dirty="0"/>
              <a:t>exterior datos de los distintos sistemas y proveedores de información de la compañía</a:t>
            </a:r>
          </a:p>
          <a:p>
            <a:pPr lvl="1"/>
            <a:r>
              <a:rPr lang="es-ES" dirty="0"/>
              <a:t>Proveedores de documentos [Sharepoint / Prisma (</a:t>
            </a:r>
            <a:r>
              <a:rPr lang="es-ES" dirty="0" err="1"/>
              <a:t>opentext</a:t>
            </a:r>
            <a:r>
              <a:rPr lang="es-ES" dirty="0"/>
              <a:t>)]</a:t>
            </a:r>
          </a:p>
          <a:p>
            <a:pPr lvl="1"/>
            <a:r>
              <a:rPr lang="es-ES" dirty="0"/>
              <a:t>Proveedores específicos CGP basados en desarrollos a medida [Apps .NET]</a:t>
            </a:r>
          </a:p>
          <a:p>
            <a:pPr lvl="1"/>
            <a:r>
              <a:rPr lang="es-ES" dirty="0"/>
              <a:t>Proveedores con origen de datos SAP </a:t>
            </a:r>
            <a:r>
              <a:rPr lang="es-ES" dirty="0" smtClean="0"/>
              <a:t>CRM mediante </a:t>
            </a:r>
            <a:r>
              <a:rPr lang="es-ES" dirty="0"/>
              <a:t>servicios web intermedios</a:t>
            </a:r>
          </a:p>
          <a:p>
            <a:r>
              <a:rPr lang="es-ES" dirty="0" smtClean="0"/>
              <a:t>De </a:t>
            </a:r>
            <a:r>
              <a:rPr lang="es-ES" dirty="0"/>
              <a:t>manera </a:t>
            </a:r>
            <a:r>
              <a:rPr lang="es-ES" b="1" dirty="0"/>
              <a:t>segura</a:t>
            </a:r>
            <a:r>
              <a:rPr lang="es-ES" dirty="0"/>
              <a:t>, con autenticación </a:t>
            </a:r>
            <a:r>
              <a:rPr lang="es-ES" dirty="0" smtClean="0"/>
              <a:t>integrada – </a:t>
            </a:r>
            <a:r>
              <a:rPr lang="es-ES" dirty="0"/>
              <a:t>Control en CGP</a:t>
            </a:r>
          </a:p>
          <a:p>
            <a:r>
              <a:rPr lang="es-ES" dirty="0"/>
              <a:t>El usuario debe </a:t>
            </a:r>
            <a:r>
              <a:rPr lang="es-ES" dirty="0" smtClean="0"/>
              <a:t>identificarse mediante su correo </a:t>
            </a:r>
            <a:r>
              <a:rPr lang="es-ES" dirty="0"/>
              <a:t>electrónico </a:t>
            </a:r>
            <a:r>
              <a:rPr lang="es-ES" dirty="0" smtClean="0"/>
              <a:t>y </a:t>
            </a:r>
            <a:r>
              <a:rPr lang="es-ES" dirty="0" err="1" smtClean="0"/>
              <a:t>pwd</a:t>
            </a:r>
            <a:endParaRPr lang="es-ES" dirty="0"/>
          </a:p>
          <a:p>
            <a:r>
              <a:rPr lang="es-ES" dirty="0" smtClean="0"/>
              <a:t>Se </a:t>
            </a:r>
            <a:r>
              <a:rPr lang="es-ES" dirty="0"/>
              <a:t>presenta en un portal </a:t>
            </a:r>
            <a:r>
              <a:rPr lang="es-ES" dirty="0" smtClean="0"/>
              <a:t>que agrega la información para cada usuario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271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Retos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4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http://cq.lnwfile.com/_/cq/_raw/r8/wr/6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580" y="2901371"/>
            <a:ext cx="3265393" cy="32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Retos</a:t>
            </a:r>
            <a:endParaRPr lang="es-ES" dirty="0"/>
          </a:p>
        </p:txBody>
      </p:sp>
      <p:pic>
        <p:nvPicPr>
          <p:cNvPr id="2050" name="Picture 2" descr="http://upload.wikimedia.org/wikipedia/en/1/1b/SharePoint_logo_20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11" y="5541962"/>
            <a:ext cx="285750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aws-partner-directory.com/PartnerDirectory/servlet/servlet.FileDownload?retURL=%2FPartnerDirectory%2Fapex%2FPartnerDetail%3FName%3DOpenText&amp;file=00PE0000004g548MA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11" y="3454400"/>
            <a:ext cx="2855535" cy="38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upload.wikimedia.org/wikipedia/commons/thumb/5/59/SAP_2011_logo.svg/2000px-SAP_2011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11" y="2181638"/>
            <a:ext cx="1863725" cy="95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60936" y="5629274"/>
            <a:ext cx="494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Intranet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–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Sites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colaborativos (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autoprovisión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0936" y="4492595"/>
            <a:ext cx="206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Apps propietarias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0936" y="3443228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Documental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0935" y="2456833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 varia</a:t>
            </a:r>
          </a:p>
        </p:txBody>
      </p:sp>
      <p:pic>
        <p:nvPicPr>
          <p:cNvPr id="14" name="Picture 12" descr="http://www.vitasantcugat.com/wp-content/uploads/2015/03/apps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68" y="4074688"/>
            <a:ext cx="2355305" cy="109378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44" y="1844517"/>
            <a:ext cx="3510907" cy="126923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023735" y="2181638"/>
            <a:ext cx="6771138" cy="4351338"/>
          </a:xfrm>
        </p:spPr>
        <p:txBody>
          <a:bodyPr>
            <a:normAutofit/>
          </a:bodyPr>
          <a:lstStyle/>
          <a:p>
            <a:r>
              <a:rPr lang="es-ES" dirty="0"/>
              <a:t>Único punto de acceso</a:t>
            </a:r>
          </a:p>
          <a:p>
            <a:r>
              <a:rPr lang="es-ES" dirty="0"/>
              <a:t>Único usuario para todos los proveedores de información</a:t>
            </a:r>
          </a:p>
          <a:p>
            <a:pPr lvl="1"/>
            <a:r>
              <a:rPr lang="es-ES" dirty="0"/>
              <a:t>ID de usuario puede ser cualquier email</a:t>
            </a:r>
          </a:p>
          <a:p>
            <a:pPr lvl="1"/>
            <a:r>
              <a:rPr lang="es-ES" dirty="0"/>
              <a:t>Seguro y con control por parte de CGP</a:t>
            </a:r>
          </a:p>
          <a:p>
            <a:r>
              <a:rPr lang="es-ES" dirty="0"/>
              <a:t>Seguro, seguro, seguro, seguro</a:t>
            </a:r>
          </a:p>
          <a:p>
            <a:r>
              <a:rPr lang="es-ES" dirty="0"/>
              <a:t>Moderna, escalable, </a:t>
            </a:r>
            <a:r>
              <a:rPr lang="es-ES" dirty="0" err="1"/>
              <a:t>look’n’feel</a:t>
            </a:r>
            <a:r>
              <a:rPr lang="es-ES" dirty="0"/>
              <a:t> atractivo y </a:t>
            </a:r>
            <a:r>
              <a:rPr lang="es-ES" dirty="0" err="1" smtClean="0"/>
              <a:t>responsive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472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  <p:bldP spid="11" grpId="0"/>
      <p:bldP spid="11" grpId="1"/>
      <p:bldP spid="12" grpId="0"/>
      <p:bldP spid="12" grpId="1"/>
      <p:bldP spid="2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Conceptualización de la solución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95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688" y="2509043"/>
            <a:ext cx="10515600" cy="1325563"/>
          </a:xfrm>
        </p:spPr>
        <p:txBody>
          <a:bodyPr/>
          <a:lstStyle/>
          <a:p>
            <a:r>
              <a:rPr lang="es-ES" dirty="0"/>
              <a:t>Soluciones de Extranet de Clientes basadas en Sharepoint</a:t>
            </a:r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Interfaz web basado en estándares tecnológicos y de fácil mantenimiento</a:t>
            </a:r>
          </a:p>
          <a:p>
            <a:r>
              <a:rPr lang="es-ES" dirty="0"/>
              <a:t>Definición de módulos o </a:t>
            </a:r>
            <a:r>
              <a:rPr lang="es-ES" i="1" dirty="0"/>
              <a:t>widgets</a:t>
            </a:r>
            <a:r>
              <a:rPr lang="es-ES" dirty="0"/>
              <a:t> a integrar en la presentación final</a:t>
            </a:r>
          </a:p>
          <a:p>
            <a:r>
              <a:rPr lang="es-ES" dirty="0"/>
              <a:t>Uso del directorio activo como punto único de seguridad</a:t>
            </a:r>
          </a:p>
          <a:p>
            <a:r>
              <a:rPr lang="es-ES" dirty="0"/>
              <a:t>Aislamiento entre la exposición de información y acceso a los servicios internos</a:t>
            </a:r>
          </a:p>
        </p:txBody>
      </p:sp>
    </p:spTree>
    <p:extLst>
      <p:ext uri="{BB962C8B-B14F-4D97-AF65-F5344CB8AC3E}">
        <p14:creationId xmlns:p14="http://schemas.microsoft.com/office/powerpoint/2010/main" val="25468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 descr="http://cq.lnwfile.com/_/cq/_raw/r8/wr/6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27" y="3513687"/>
            <a:ext cx="3265393" cy="32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Soluciones</a:t>
            </a:r>
            <a:endParaRPr lang="es-ES" dirty="0"/>
          </a:p>
        </p:txBody>
      </p:sp>
      <p:pic>
        <p:nvPicPr>
          <p:cNvPr id="6" name="Picture 12" descr="https://mettahu.files.wordpress.com/2014/03/world-2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4020" y="3513686"/>
            <a:ext cx="3368510" cy="32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3542530" y="1690688"/>
            <a:ext cx="4543380" cy="29522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ounded Rectangle 2"/>
          <p:cNvSpPr/>
          <p:nvPr/>
        </p:nvSpPr>
        <p:spPr>
          <a:xfrm>
            <a:off x="3984171" y="2495006"/>
            <a:ext cx="1476103" cy="677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Noticias</a:t>
            </a:r>
            <a:endParaRPr lang="es-ES" dirty="0"/>
          </a:p>
        </p:txBody>
      </p:sp>
      <p:sp>
        <p:nvSpPr>
          <p:cNvPr id="9" name="Rounded Rectangle 8"/>
          <p:cNvSpPr/>
          <p:nvPr/>
        </p:nvSpPr>
        <p:spPr>
          <a:xfrm>
            <a:off x="3984171" y="3299324"/>
            <a:ext cx="1476103" cy="677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Act</a:t>
            </a:r>
            <a:r>
              <a:rPr lang="es-ES" dirty="0" smtClean="0"/>
              <a:t>. Jurídica</a:t>
            </a:r>
            <a:endParaRPr lang="es-ES" dirty="0"/>
          </a:p>
        </p:txBody>
      </p:sp>
      <p:sp>
        <p:nvSpPr>
          <p:cNvPr id="10" name="Rounded Rectangle 9"/>
          <p:cNvSpPr/>
          <p:nvPr/>
        </p:nvSpPr>
        <p:spPr>
          <a:xfrm>
            <a:off x="5867294" y="2489559"/>
            <a:ext cx="1591597" cy="677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Autoprovisión</a:t>
            </a:r>
            <a:endParaRPr lang="es-E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436401" y="3762103"/>
            <a:ext cx="453381" cy="3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984171" y="4332308"/>
            <a:ext cx="3474720" cy="437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Autenticación</a:t>
            </a:r>
            <a:endParaRPr lang="es-ES" dirty="0"/>
          </a:p>
        </p:txBody>
      </p:sp>
      <p:sp>
        <p:nvSpPr>
          <p:cNvPr id="19" name="TextBox 18"/>
          <p:cNvSpPr txBox="1"/>
          <p:nvPr/>
        </p:nvSpPr>
        <p:spPr>
          <a:xfrm>
            <a:off x="4073979" y="1683821"/>
            <a:ext cx="348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Diseño modular basado en widgets funcionales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4094" y="2366510"/>
            <a:ext cx="1353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Clientes</a:t>
            </a:r>
          </a:p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Socios</a:t>
            </a:r>
          </a:p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Empleados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Extranet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26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Entrando en profundidad</a:t>
            </a:r>
            <a:endParaRPr lang="es-ES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43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Abrir al exterior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El gran peligro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430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6957563" y="522288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63654" y="1011685"/>
            <a:ext cx="93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Intranet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32447" y="101168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DMZ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126357" y="517926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88078" y="1011685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Internet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14" name="Picture 8" descr="http://www.dataprix.com/files/uploads/103image/logo_sql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978" y="4054352"/>
            <a:ext cx="1377969" cy="1132537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://www.vitasantcugat.com/wp-content/uploads/2015/03/apps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42" y="3113151"/>
            <a:ext cx="2355305" cy="109378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necsia.es/wp-content/uploads/2013/05/SharePoint2013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45" y="1867032"/>
            <a:ext cx="3441701" cy="1093719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720849" y="3211790"/>
            <a:ext cx="1687132" cy="742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  <a:endParaRPr lang="es-E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675471" y="3601340"/>
            <a:ext cx="1032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http://buscartrabajo.com/files/2013/09/SAP_Logo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082" y="4162997"/>
            <a:ext cx="2201255" cy="88241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dev.conferenciasparaejecutivos.com/wp-content/uploads/2013/04/logos-finales-02-OPEN-TEX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884" y="5117357"/>
            <a:ext cx="2075553" cy="70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nethelpdesk.com/img/logos/help-desk-software-microsoft-active-director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82" y="5696834"/>
            <a:ext cx="3114730" cy="79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91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6957563" y="522288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63654" y="1011685"/>
            <a:ext cx="93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Intranet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32447" y="101168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DMZ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126357" y="517926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88078" y="1011685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Internet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14" name="Picture 8" descr="http://www.dataprix.com/files/uploads/103image/logo_sql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445" y="2788744"/>
            <a:ext cx="1999131" cy="164306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://www.vitasantcugat.com/wp-content/uploads/2015/03/apps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43" y="3816618"/>
            <a:ext cx="2355305" cy="109378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necsia.es/wp-content/uploads/2013/05/SharePoint2013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548" y="1867032"/>
            <a:ext cx="3441701" cy="1093719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720849" y="3211790"/>
            <a:ext cx="1687132" cy="742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  <a:endParaRPr lang="es-E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675471" y="2700997"/>
            <a:ext cx="938732" cy="90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2430" y="2447778"/>
            <a:ext cx="1155305" cy="66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25904" y="3816618"/>
            <a:ext cx="1331831" cy="47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75123" y="3731218"/>
            <a:ext cx="670670" cy="441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21" y="4509012"/>
            <a:ext cx="2322777" cy="1688738"/>
          </a:xfrm>
          <a:prstGeom prst="rect">
            <a:avLst/>
          </a:prstGeom>
        </p:spPr>
      </p:pic>
      <p:pic>
        <p:nvPicPr>
          <p:cNvPr id="17" name="Picture 6" descr="http://www.nethelpdesk.com/img/logos/help-desk-software-microsoft-active-director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00" y="5123452"/>
            <a:ext cx="3114730" cy="79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rstromwall.files.wordpress.com/2010/05/co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545" y="1087199"/>
            <a:ext cx="4923500" cy="50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8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6957563" y="522288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63654" y="1011685"/>
            <a:ext cx="93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Intranet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32447" y="101168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DMZ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126357" y="517926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88078" y="1011685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Internet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14" name="Picture 8" descr="http://www.dataprix.com/files/uploads/103image/logo_sql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66" y="4234834"/>
            <a:ext cx="1356257" cy="1114692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://www.vitasantcugat.com/wp-content/uploads/2015/03/apps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42" y="3113151"/>
            <a:ext cx="2355305" cy="109378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necsia.es/wp-content/uploads/2013/05/SharePoint2013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45" y="1867032"/>
            <a:ext cx="3441701" cy="1093719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900748" y="3211790"/>
            <a:ext cx="1429555" cy="779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Extranet</a:t>
            </a:r>
            <a:endParaRPr lang="es-ES" dirty="0"/>
          </a:p>
        </p:txBody>
      </p:sp>
      <p:sp>
        <p:nvSpPr>
          <p:cNvPr id="4" name="Rounded Rectangle 3"/>
          <p:cNvSpPr/>
          <p:nvPr/>
        </p:nvSpPr>
        <p:spPr>
          <a:xfrm>
            <a:off x="1720849" y="3211790"/>
            <a:ext cx="1687132" cy="742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  <a:endParaRPr lang="es-E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675471" y="3601340"/>
            <a:ext cx="1032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6519682" y="2413892"/>
            <a:ext cx="829163" cy="92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19682" y="3601340"/>
            <a:ext cx="1090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19682" y="3886946"/>
            <a:ext cx="1372360" cy="181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 descr="http://www.nethelpdesk.com/img/logos/help-desk-software-microsoft-active-director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82" y="5674358"/>
            <a:ext cx="3114730" cy="79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1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Flujos de información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La clave del proyecto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110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6957563" y="522288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63654" y="1011685"/>
            <a:ext cx="93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Intranet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32447" y="101168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DMZ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126357" y="517926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88078" y="1011685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Internet</a:t>
            </a:r>
            <a:endParaRPr lang="es-ES" dirty="0">
              <a:solidFill>
                <a:schemeClr val="accent2"/>
              </a:solidFill>
            </a:endParaRPr>
          </a:p>
        </p:txBody>
      </p:sp>
      <p:pic>
        <p:nvPicPr>
          <p:cNvPr id="14" name="Picture 8" descr="http://www.dataprix.com/files/uploads/103image/logo_sql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139" y="4359339"/>
            <a:ext cx="1284884" cy="1056032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://www.vitasantcugat.com/wp-content/uploads/2015/03/apps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42" y="3113151"/>
            <a:ext cx="2355305" cy="109378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necsia.es/wp-content/uploads/2013/05/SharePoint2013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45" y="1867032"/>
            <a:ext cx="3441701" cy="1093719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900748" y="3211790"/>
            <a:ext cx="1429555" cy="779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Extranet</a:t>
            </a:r>
            <a:endParaRPr lang="es-ES" dirty="0"/>
          </a:p>
        </p:txBody>
      </p:sp>
      <p:sp>
        <p:nvSpPr>
          <p:cNvPr id="4" name="Rounded Rectangle 3"/>
          <p:cNvSpPr/>
          <p:nvPr/>
        </p:nvSpPr>
        <p:spPr>
          <a:xfrm>
            <a:off x="1720849" y="3211790"/>
            <a:ext cx="1687132" cy="742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Navegador</a:t>
            </a:r>
            <a:endParaRPr lang="es-E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675471" y="3601340"/>
            <a:ext cx="10320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6519682" y="2413892"/>
            <a:ext cx="829163" cy="9261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19682" y="3601340"/>
            <a:ext cx="10909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19682" y="3886946"/>
            <a:ext cx="1938571" cy="851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81705" y="3232008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Web </a:t>
            </a:r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5832376" y="2422656"/>
            <a:ext cx="2059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Web </a:t>
            </a:r>
            <a:r>
              <a:rPr lang="es-ES" dirty="0" err="1" smtClean="0"/>
              <a:t>services</a:t>
            </a:r>
            <a:endParaRPr lang="es-ES" dirty="0" smtClean="0"/>
          </a:p>
          <a:p>
            <a:r>
              <a:rPr lang="es-ES" dirty="0" err="1" smtClean="0"/>
              <a:t>Client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endParaRPr lang="es-E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355629" y="3282522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Web </a:t>
            </a:r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21" name="TextBox 20"/>
          <p:cNvSpPr txBox="1"/>
          <p:nvPr/>
        </p:nvSpPr>
        <p:spPr>
          <a:xfrm>
            <a:off x="7186669" y="411930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SQL</a:t>
            </a:r>
            <a:endParaRPr lang="es-E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147927" y="4155580"/>
            <a:ext cx="1744115" cy="1473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10702" y="4862358"/>
            <a:ext cx="1381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Membership</a:t>
            </a:r>
            <a:endParaRPr lang="es-ES" dirty="0"/>
          </a:p>
        </p:txBody>
      </p:sp>
      <p:pic>
        <p:nvPicPr>
          <p:cNvPr id="26" name="Picture 6" descr="http://www.nethelpdesk.com/img/logos/help-desk-software-microsoft-active-director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816" y="5658507"/>
            <a:ext cx="3114730" cy="79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1178" y="2927883"/>
            <a:ext cx="392390" cy="3923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0042" y="3020592"/>
            <a:ext cx="392390" cy="39239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919452" y="316386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C#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43905" y="3578526"/>
            <a:ext cx="66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3433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9" grpId="0"/>
      <p:bldP spid="21" grpId="0"/>
      <p:bldP spid="25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¡Completa tu pasaporte!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74642" y="1825625"/>
            <a:ext cx="6076540" cy="4674412"/>
          </a:xfrm>
        </p:spPr>
        <p:txBody>
          <a:bodyPr>
            <a:normAutofit/>
          </a:bodyPr>
          <a:lstStyle/>
          <a:p>
            <a:r>
              <a:rPr lang="es-ES" dirty="0" smtClean="0"/>
              <a:t> Debes recorrer todos los stand de la conferencia</a:t>
            </a:r>
          </a:p>
          <a:p>
            <a:r>
              <a:rPr lang="es-ES" dirty="0"/>
              <a:t> </a:t>
            </a:r>
            <a:r>
              <a:rPr lang="es-ES" dirty="0" smtClean="0"/>
              <a:t>Solicita en cada stand su pegatina</a:t>
            </a:r>
          </a:p>
          <a:p>
            <a:r>
              <a:rPr lang="es-ES" dirty="0"/>
              <a:t> </a:t>
            </a:r>
            <a:r>
              <a:rPr lang="es-ES" dirty="0" smtClean="0"/>
              <a:t>Pégalas todas en el pasaporte</a:t>
            </a:r>
          </a:p>
          <a:p>
            <a:r>
              <a:rPr lang="es-ES" dirty="0"/>
              <a:t> </a:t>
            </a:r>
            <a:r>
              <a:rPr lang="es-ES" dirty="0" smtClean="0"/>
              <a:t>Una vez relleno, </a:t>
            </a:r>
            <a:r>
              <a:rPr lang="es-ES" b="1" dirty="0" smtClean="0"/>
              <a:t>solicita</a:t>
            </a:r>
            <a:r>
              <a:rPr lang="es-ES" dirty="0" smtClean="0"/>
              <a:t> a la azafata del mostrador interno (al lado del auditorio) tu </a:t>
            </a:r>
            <a:r>
              <a:rPr lang="es-ES" b="1" dirty="0" smtClean="0"/>
              <a:t>número de participación</a:t>
            </a:r>
          </a:p>
          <a:p>
            <a:r>
              <a:rPr lang="es-ES" dirty="0"/>
              <a:t> </a:t>
            </a:r>
            <a:r>
              <a:rPr lang="es-ES" dirty="0" smtClean="0"/>
              <a:t>¡El pasaporte completo </a:t>
            </a:r>
            <a:r>
              <a:rPr lang="es-ES" b="1" dirty="0" smtClean="0"/>
              <a:t>te permitirá </a:t>
            </a:r>
            <a:r>
              <a:rPr lang="es-ES" dirty="0" smtClean="0"/>
              <a:t>participar en el sorteo de los regalos de la conferencia!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14214" y="582239"/>
            <a:ext cx="2042676" cy="40456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081" y="2445483"/>
            <a:ext cx="2242630" cy="31578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381" y="3579355"/>
            <a:ext cx="2600186" cy="37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5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49585" y="1270448"/>
            <a:ext cx="8041529" cy="50740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ES" dirty="0" smtClean="0"/>
              <a:t>Extranet – Server </a:t>
            </a:r>
            <a:r>
              <a:rPr lang="es-ES" dirty="0" err="1" smtClean="0"/>
              <a:t>Side</a:t>
            </a:r>
            <a:endParaRPr lang="es-E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11766" y="2616602"/>
            <a:ext cx="4378852" cy="177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96794" y="2249045"/>
            <a:ext cx="196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1. Ajax </a:t>
            </a: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request</a:t>
            </a:r>
            <a:endParaRPr lang="es-ES" dirty="0"/>
          </a:p>
        </p:txBody>
      </p:sp>
      <p:sp>
        <p:nvSpPr>
          <p:cNvPr id="5" name="Rectángulo redondeado 5"/>
          <p:cNvSpPr/>
          <p:nvPr/>
        </p:nvSpPr>
        <p:spPr>
          <a:xfrm>
            <a:off x="4971859" y="1934936"/>
            <a:ext cx="1596980" cy="3763735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tx2">
                <a:lumMod val="50000"/>
              </a:schemeClr>
            </a:solidFill>
            <a:prstDash val="lg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Controllers / Handlers</a:t>
            </a:r>
            <a:endParaRPr lang="en-GB" b="1" dirty="0"/>
          </a:p>
        </p:txBody>
      </p:sp>
      <p:sp>
        <p:nvSpPr>
          <p:cNvPr id="6" name="Rectángulo redondeado 15"/>
          <p:cNvSpPr/>
          <p:nvPr/>
        </p:nvSpPr>
        <p:spPr>
          <a:xfrm>
            <a:off x="7431582" y="2946992"/>
            <a:ext cx="1596980" cy="6053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50000"/>
              </a:schemeClr>
            </a:solidFill>
            <a:prstDash val="lg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Model</a:t>
            </a:r>
            <a:endParaRPr lang="en-GB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340452" y="3256490"/>
            <a:ext cx="450166" cy="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redondeado 15"/>
          <p:cNvSpPr/>
          <p:nvPr/>
        </p:nvSpPr>
        <p:spPr>
          <a:xfrm>
            <a:off x="2562232" y="2953837"/>
            <a:ext cx="1596980" cy="6053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50000"/>
              </a:schemeClr>
            </a:solidFill>
            <a:prstDash val="lg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Model’</a:t>
            </a:r>
            <a:endParaRPr lang="en-GB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775127" y="3249643"/>
            <a:ext cx="450166" cy="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45384" y="3242430"/>
            <a:ext cx="191056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6793" y="2880311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4. response</a:t>
            </a:r>
            <a:endParaRPr lang="es-E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894250" y="2657020"/>
            <a:ext cx="4378852" cy="177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79278" y="2289463"/>
            <a:ext cx="169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2. X </a:t>
            </a: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request</a:t>
            </a:r>
            <a:endParaRPr lang="es-E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343043" y="3235217"/>
            <a:ext cx="191056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94452" y="2873098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3. response</a:t>
            </a:r>
            <a:endParaRPr lang="es-E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92267" y="4595797"/>
            <a:ext cx="4378852" cy="177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295" y="4228240"/>
            <a:ext cx="202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1. Ajax Post </a:t>
            </a:r>
            <a:r>
              <a:rPr lang="es-ES" dirty="0" err="1" smtClean="0"/>
              <a:t>request</a:t>
            </a:r>
            <a:endParaRPr lang="es-ES" dirty="0"/>
          </a:p>
        </p:txBody>
      </p:sp>
      <p:sp>
        <p:nvSpPr>
          <p:cNvPr id="27" name="Rectángulo redondeado 15"/>
          <p:cNvSpPr/>
          <p:nvPr/>
        </p:nvSpPr>
        <p:spPr>
          <a:xfrm>
            <a:off x="7467197" y="4288128"/>
            <a:ext cx="1596980" cy="6053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50000"/>
              </a:schemeClr>
            </a:solidFill>
            <a:prstDash val="lg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Model’</a:t>
            </a:r>
            <a:endParaRPr lang="en-GB" b="1" dirty="0"/>
          </a:p>
        </p:txBody>
      </p:sp>
      <p:sp>
        <p:nvSpPr>
          <p:cNvPr id="29" name="Rectángulo redondeado 15"/>
          <p:cNvSpPr/>
          <p:nvPr/>
        </p:nvSpPr>
        <p:spPr>
          <a:xfrm>
            <a:off x="2572430" y="4293143"/>
            <a:ext cx="1596980" cy="6053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50000"/>
              </a:schemeClr>
            </a:solidFill>
            <a:prstDash val="lg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Model</a:t>
            </a:r>
            <a:endParaRPr lang="en-GB" b="1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5885" y="5221625"/>
            <a:ext cx="4345234" cy="1406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7294" y="4859506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4. response</a:t>
            </a:r>
            <a:endParaRPr lang="es-E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343043" y="4637292"/>
            <a:ext cx="1910560" cy="69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359150" y="4254969"/>
            <a:ext cx="175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2. X Post </a:t>
            </a:r>
            <a:r>
              <a:rPr lang="es-ES" dirty="0" err="1" smtClean="0"/>
              <a:t>request</a:t>
            </a:r>
            <a:endParaRPr lang="es-E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775127" y="5214412"/>
            <a:ext cx="4458977" cy="2127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474953" y="4852293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3. response</a:t>
            </a:r>
            <a:endParaRPr lang="es-ES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775127" y="4637292"/>
            <a:ext cx="450166" cy="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0304233" y="522288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367012" y="822073"/>
            <a:ext cx="93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Intranet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34898" y="822073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DMZ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1396776" y="522288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0109" y="815938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Internet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785376" y="1463232"/>
            <a:ext cx="19220" cy="4688512"/>
          </a:xfrm>
          <a:prstGeom prst="line">
            <a:avLst/>
          </a:prstGeom>
          <a:ln w="38100">
            <a:solidFill>
              <a:srgbClr val="0072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62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10" grpId="0" animBg="1"/>
      <p:bldP spid="19" grpId="0"/>
      <p:bldP spid="21" grpId="0"/>
      <p:bldP spid="23" grpId="0"/>
      <p:bldP spid="25" grpId="0"/>
      <p:bldP spid="27" grpId="0" animBg="1"/>
      <p:bldP spid="29" grpId="0" animBg="1"/>
      <p:bldP spid="32" grpId="0"/>
      <p:bldP spid="34" grpId="0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Usuarios y Autenticación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El gran reto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64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50" y="2206303"/>
            <a:ext cx="5125201" cy="2650211"/>
          </a:xfrm>
          <a:prstGeom prst="rect">
            <a:avLst/>
          </a:prstGeom>
        </p:spPr>
      </p:pic>
      <p:pic>
        <p:nvPicPr>
          <p:cNvPr id="1026" name="Picture 2" descr="https://s-media-cache-ak0.pinimg.com/236x/10/b7/5f/10b75f1d3d636c8147b9f78a615c6ca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158" y="1849732"/>
            <a:ext cx="22479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necsia.es/wp-content/uploads/2013/05/SharePoint2013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339" y="2789419"/>
            <a:ext cx="4696515" cy="1492479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87167" y="3455400"/>
            <a:ext cx="182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CUATRECASAS\yo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1600698" y="3451354"/>
            <a:ext cx="200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el@sudominio.com</a:t>
            </a:r>
            <a:endParaRPr lang="es-ES" dirty="0"/>
          </a:p>
        </p:txBody>
      </p:sp>
      <p:pic>
        <p:nvPicPr>
          <p:cNvPr id="1028" name="Picture 4" descr="http://veroniquepalmer.files.wordpress.com/2011/11/sharepoint-transparen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721" y="2845311"/>
            <a:ext cx="40957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98339" y="1375789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Active </a:t>
            </a:r>
            <a:r>
              <a:rPr lang="es-ES" dirty="0" err="1" smtClean="0">
                <a:solidFill>
                  <a:schemeClr val="accent2"/>
                </a:solidFill>
              </a:rPr>
              <a:t>Directory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416" y="4405403"/>
            <a:ext cx="33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CUATRECASAS\el_sudominio.com</a:t>
            </a:r>
            <a:endParaRPr lang="es-ES" dirty="0"/>
          </a:p>
        </p:txBody>
      </p:sp>
      <p:sp>
        <p:nvSpPr>
          <p:cNvPr id="12" name="Right Arrow 11"/>
          <p:cNvSpPr/>
          <p:nvPr/>
        </p:nvSpPr>
        <p:spPr>
          <a:xfrm>
            <a:off x="3607357" y="3491382"/>
            <a:ext cx="534358" cy="289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Down Arrow 12"/>
          <p:cNvSpPr/>
          <p:nvPr/>
        </p:nvSpPr>
        <p:spPr>
          <a:xfrm>
            <a:off x="1942709" y="3883536"/>
            <a:ext cx="433997" cy="461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ight Arrow 18"/>
          <p:cNvSpPr/>
          <p:nvPr/>
        </p:nvSpPr>
        <p:spPr>
          <a:xfrm rot="19090678">
            <a:off x="3885698" y="4137259"/>
            <a:ext cx="534358" cy="289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320742" y="5521894"/>
            <a:ext cx="696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Buenaventura.entrambasaguas@dominiomaslargonoheencontrado.com</a:t>
            </a:r>
            <a:endParaRPr lang="es-ES" dirty="0"/>
          </a:p>
        </p:txBody>
      </p:sp>
      <p:pic>
        <p:nvPicPr>
          <p:cNvPr id="1035" name="Picture 11" descr="http://mazandkilgore.com/images/icon-512x51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99" y="2914201"/>
            <a:ext cx="1234417" cy="123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0742" y="5786112"/>
            <a:ext cx="8287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CUATRECASAS\Buenaventura.entrambasaguas_dominiomaslargonoheencontrado.com</a:t>
            </a:r>
            <a:endParaRPr lang="es-ES" dirty="0"/>
          </a:p>
        </p:txBody>
      </p:sp>
      <p:sp>
        <p:nvSpPr>
          <p:cNvPr id="24" name="TextBox 23"/>
          <p:cNvSpPr txBox="1"/>
          <p:nvPr/>
        </p:nvSpPr>
        <p:spPr>
          <a:xfrm>
            <a:off x="320742" y="6080520"/>
            <a:ext cx="391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CUATRECASAS\$031000-2S6R34THCUIH</a:t>
            </a:r>
            <a:endParaRPr lang="es-ES" dirty="0"/>
          </a:p>
        </p:txBody>
      </p:sp>
      <p:sp>
        <p:nvSpPr>
          <p:cNvPr id="28" name="TextBox 27"/>
          <p:cNvSpPr txBox="1"/>
          <p:nvPr/>
        </p:nvSpPr>
        <p:spPr>
          <a:xfrm>
            <a:off x="3209745" y="1841234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accent2"/>
                </a:solidFill>
              </a:rPr>
              <a:t>Claims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 smtClean="0">
                <a:solidFill>
                  <a:schemeClr val="accent2"/>
                </a:solidFill>
              </a:rPr>
              <a:t>/ </a:t>
            </a:r>
            <a:r>
              <a:rPr lang="es-ES" dirty="0" err="1" smtClean="0">
                <a:solidFill>
                  <a:schemeClr val="accent2"/>
                </a:solidFill>
              </a:rPr>
              <a:t>Oauth</a:t>
            </a:r>
            <a:r>
              <a:rPr lang="es-ES" dirty="0" smtClean="0">
                <a:solidFill>
                  <a:schemeClr val="accent2"/>
                </a:solidFill>
              </a:rPr>
              <a:t> / …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91632" y="81593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DMZ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396776" y="522288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0109" y="815938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Internet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4005513" y="516153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68292" y="815938"/>
            <a:ext cx="93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Intranet</a:t>
            </a:r>
            <a:endParaRPr lang="es-E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21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15" grpId="0"/>
      <p:bldP spid="16" grpId="0"/>
      <p:bldP spid="12" grpId="0" animBg="1"/>
      <p:bldP spid="12" grpId="1" animBg="1"/>
      <p:bldP spid="13" grpId="0" animBg="1"/>
      <p:bldP spid="19" grpId="0" animBg="1"/>
      <p:bldP spid="20" grpId="0"/>
      <p:bldP spid="23" grpId="0"/>
      <p:bldP spid="24" grpId="0"/>
      <p:bldP spid="28" grpId="0"/>
      <p:bldP spid="28" grpId="1"/>
      <p:bldP spid="18" grpId="0"/>
      <p:bldP spid="25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530" y="1938834"/>
            <a:ext cx="2247733" cy="3185046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440668" y="1910258"/>
            <a:ext cx="2533832" cy="345347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1965937" y="2096984"/>
            <a:ext cx="200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el@sudominio.com</a:t>
            </a:r>
            <a:endParaRPr lang="es-ES" dirty="0"/>
          </a:p>
        </p:txBody>
      </p:sp>
      <p:pic>
        <p:nvPicPr>
          <p:cNvPr id="1028" name="Picture 4" descr="http://veroniquepalmer.files.wordpress.com/2011/11/sharepoint-transparen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721" y="2845311"/>
            <a:ext cx="40957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98339" y="1540926"/>
            <a:ext cx="16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Active </a:t>
            </a:r>
            <a:r>
              <a:rPr lang="es-ES" dirty="0" err="1" smtClean="0">
                <a:solidFill>
                  <a:schemeClr val="accent2"/>
                </a:solidFill>
              </a:rPr>
              <a:t>Directory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0668" y="3348106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 smtClean="0"/>
              <a:t>CUATRECASAS\</a:t>
            </a:r>
          </a:p>
          <a:p>
            <a:pPr algn="r"/>
            <a:r>
              <a:rPr lang="es-ES" dirty="0" smtClean="0"/>
              <a:t>$031000-2S6R34THCUIH</a:t>
            </a:r>
            <a:endParaRPr lang="es-ES" dirty="0"/>
          </a:p>
        </p:txBody>
      </p:sp>
      <p:sp>
        <p:nvSpPr>
          <p:cNvPr id="17" name="Right Arrow 16"/>
          <p:cNvSpPr/>
          <p:nvPr/>
        </p:nvSpPr>
        <p:spPr>
          <a:xfrm rot="8280000">
            <a:off x="3766423" y="3180787"/>
            <a:ext cx="534358" cy="289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ight Arrow 17"/>
          <p:cNvSpPr/>
          <p:nvPr/>
        </p:nvSpPr>
        <p:spPr>
          <a:xfrm rot="2880000">
            <a:off x="3796634" y="2432347"/>
            <a:ext cx="534358" cy="289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ight Arrow 20"/>
          <p:cNvSpPr/>
          <p:nvPr/>
        </p:nvSpPr>
        <p:spPr>
          <a:xfrm rot="2880000">
            <a:off x="3796634" y="3948634"/>
            <a:ext cx="534358" cy="289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/>
          <p:cNvSpPr txBox="1"/>
          <p:nvPr/>
        </p:nvSpPr>
        <p:spPr>
          <a:xfrm>
            <a:off x="2391632" y="81593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DMZ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396776" y="522288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0109" y="815938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Internet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005513" y="516153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68292" y="815938"/>
            <a:ext cx="93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Intranet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21136" y="1540926"/>
            <a:ext cx="97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Extranet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6869" y="220765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3928479" y="377221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Login</a:t>
            </a:r>
            <a:endParaRPr lang="es-ES" dirty="0"/>
          </a:p>
        </p:txBody>
      </p:sp>
      <p:sp>
        <p:nvSpPr>
          <p:cNvPr id="24" name="Right Arrow 23"/>
          <p:cNvSpPr/>
          <p:nvPr/>
        </p:nvSpPr>
        <p:spPr>
          <a:xfrm rot="8280000">
            <a:off x="3751212" y="4582623"/>
            <a:ext cx="534358" cy="289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Box 28"/>
          <p:cNvSpPr txBox="1"/>
          <p:nvPr/>
        </p:nvSpPr>
        <p:spPr>
          <a:xfrm>
            <a:off x="2577343" y="4683468"/>
            <a:ext cx="129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Auth</a:t>
            </a:r>
            <a:r>
              <a:rPr lang="es-ES" dirty="0" smtClean="0"/>
              <a:t>. </a:t>
            </a:r>
            <a:r>
              <a:rPr lang="es-ES" dirty="0" err="1" smtClean="0"/>
              <a:t>Token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33" y="1938834"/>
            <a:ext cx="2478371" cy="321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0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5" grpId="0"/>
      <p:bldP spid="16" grpId="0"/>
      <p:bldP spid="17" grpId="0" animBg="1"/>
      <p:bldP spid="18" grpId="0" animBg="1"/>
      <p:bldP spid="21" grpId="0" animBg="1"/>
      <p:bldP spid="22" grpId="0"/>
      <p:bldP spid="26" grpId="0"/>
      <p:bldP spid="28" grpId="0"/>
      <p:bldP spid="19" grpId="0"/>
      <p:bldP spid="3" grpId="0"/>
      <p:bldP spid="20" grpId="0"/>
      <p:bldP spid="24" grpId="0" animBg="1"/>
      <p:bldP spid="29" grpId="0"/>
      <p:bldP spid="29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Capa de Presentación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El resultado final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80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7625" y="1333563"/>
            <a:ext cx="9880959" cy="507408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ES" dirty="0" smtClean="0"/>
              <a:t>Extranet – </a:t>
            </a:r>
            <a:r>
              <a:rPr lang="es-ES" dirty="0" err="1" smtClean="0"/>
              <a:t>Client</a:t>
            </a:r>
            <a:r>
              <a:rPr lang="es-ES" dirty="0" smtClean="0"/>
              <a:t> </a:t>
            </a:r>
            <a:r>
              <a:rPr lang="es-ES" dirty="0" err="1" smtClean="0"/>
              <a:t>Side</a:t>
            </a:r>
            <a:r>
              <a:rPr lang="es-ES" dirty="0" smtClean="0"/>
              <a:t> (Navegador)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10218585" y="3501272"/>
            <a:ext cx="580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Ajax</a:t>
            </a:r>
            <a:endParaRPr lang="es-E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945858" y="3896759"/>
            <a:ext cx="1296512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668310" y="3870579"/>
            <a:ext cx="1534628" cy="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redondeado 3"/>
          <p:cNvSpPr/>
          <p:nvPr/>
        </p:nvSpPr>
        <p:spPr>
          <a:xfrm>
            <a:off x="794654" y="3567948"/>
            <a:ext cx="1596980" cy="6053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  <a:prstDash val="lg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View</a:t>
            </a:r>
            <a:endParaRPr lang="en-GB" b="1" dirty="0"/>
          </a:p>
        </p:txBody>
      </p:sp>
      <p:sp>
        <p:nvSpPr>
          <p:cNvPr id="11" name="Rectángulo redondeado 6"/>
          <p:cNvSpPr/>
          <p:nvPr/>
        </p:nvSpPr>
        <p:spPr>
          <a:xfrm>
            <a:off x="4479614" y="3567947"/>
            <a:ext cx="1596980" cy="6053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lg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ViewModel</a:t>
            </a:r>
            <a:endParaRPr lang="en-GB" b="1" dirty="0"/>
          </a:p>
        </p:txBody>
      </p:sp>
      <p:sp>
        <p:nvSpPr>
          <p:cNvPr id="12" name="CuadroTexto 2"/>
          <p:cNvSpPr txBox="1"/>
          <p:nvPr/>
        </p:nvSpPr>
        <p:spPr>
          <a:xfrm>
            <a:off x="832019" y="3131937"/>
            <a:ext cx="15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HTML &amp; CSS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CuadroTexto 19"/>
          <p:cNvSpPr txBox="1"/>
          <p:nvPr/>
        </p:nvSpPr>
        <p:spPr>
          <a:xfrm>
            <a:off x="2860499" y="3511773"/>
            <a:ext cx="115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Knockout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uadroTexto 2"/>
          <p:cNvSpPr txBox="1"/>
          <p:nvPr/>
        </p:nvSpPr>
        <p:spPr>
          <a:xfrm>
            <a:off x="869385" y="4239934"/>
            <a:ext cx="1522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JQuery, Bootstrap, etc.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ángulo redondeado 15"/>
          <p:cNvSpPr/>
          <p:nvPr/>
        </p:nvSpPr>
        <p:spPr>
          <a:xfrm>
            <a:off x="8164574" y="3567946"/>
            <a:ext cx="1596980" cy="6053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2">
                <a:lumMod val="50000"/>
              </a:schemeClr>
            </a:solidFill>
            <a:prstDash val="lgDash"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Model</a:t>
            </a:r>
            <a:endParaRPr lang="en-GB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347352" y="3870559"/>
            <a:ext cx="1534628" cy="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9"/>
          <p:cNvSpPr txBox="1"/>
          <p:nvPr/>
        </p:nvSpPr>
        <p:spPr>
          <a:xfrm>
            <a:off x="6539541" y="3511753"/>
            <a:ext cx="115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>
                <a:solidFill>
                  <a:schemeClr val="accent2">
                    <a:lumMod val="75000"/>
                  </a:schemeClr>
                </a:solidFill>
              </a:rPr>
              <a:t>Javascript</a:t>
            </a:r>
            <a:endParaRPr lang="en-GB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JQuery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39719" y="80277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DMZ</a:t>
            </a:r>
            <a:endParaRPr lang="es-ES" dirty="0">
              <a:solidFill>
                <a:schemeClr val="accent2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0565240" y="509120"/>
            <a:ext cx="12879" cy="58985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558573" y="80277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2"/>
                </a:solidFill>
              </a:rPr>
              <a:t>Internet</a:t>
            </a:r>
            <a:endParaRPr lang="es-E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0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  <p:bldP spid="12" grpId="0"/>
      <p:bldP spid="13" grpId="0"/>
      <p:bldP spid="14" grpId="0"/>
      <p:bldP spid="15" grpId="0" animBg="1"/>
      <p:bldP spid="18" grpId="0"/>
      <p:bldP spid="19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98" y="1575032"/>
            <a:ext cx="6374603" cy="37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9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643"/>
            <a:ext cx="12192000" cy="6013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2" y="1383711"/>
            <a:ext cx="3804521" cy="264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1" y="1733156"/>
            <a:ext cx="3798222" cy="3328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99" y="1383711"/>
            <a:ext cx="3804521" cy="2642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99" y="1733156"/>
            <a:ext cx="3804521" cy="3328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46" y="1383711"/>
            <a:ext cx="3804521" cy="264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45" y="1733156"/>
            <a:ext cx="3804521" cy="36871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45" y="5505450"/>
            <a:ext cx="3804521" cy="2642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81412" y="4958604"/>
            <a:ext cx="3134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 widget001.js</a:t>
            </a:r>
          </a:p>
          <a:p>
            <a:r>
              <a:rPr lang="es-ES" dirty="0" smtClean="0"/>
              <a:t>+ widget001.html</a:t>
            </a:r>
          </a:p>
          <a:p>
            <a:r>
              <a:rPr lang="es-ES" dirty="0" smtClean="0"/>
              <a:t>+ &lt;div data-</a:t>
            </a:r>
            <a:r>
              <a:rPr lang="es-ES" dirty="0" err="1" smtClean="0"/>
              <a:t>bind</a:t>
            </a:r>
            <a:r>
              <a:rPr lang="es-ES" dirty="0" smtClean="0"/>
              <a:t>=“</a:t>
            </a:r>
            <a:r>
              <a:rPr lang="es-ES" dirty="0" err="1" smtClean="0"/>
              <a:t>template</a:t>
            </a:r>
            <a:r>
              <a:rPr lang="es-ES" dirty="0" smtClean="0"/>
              <a:t>:…”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494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04" y="221686"/>
            <a:ext cx="7825839" cy="647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Ventajas y puntos clave [Potencial]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Separación de la capa de presentación de los orígenes de </a:t>
            </a:r>
            <a:r>
              <a:rPr lang="es-ES" dirty="0" smtClean="0"/>
              <a:t>datos</a:t>
            </a:r>
          </a:p>
          <a:p>
            <a:r>
              <a:rPr lang="es-ES" dirty="0" smtClean="0"/>
              <a:t>Experiencia de usuario</a:t>
            </a:r>
          </a:p>
          <a:p>
            <a:pPr lvl="1"/>
            <a:r>
              <a:rPr lang="es-ES" dirty="0" smtClean="0"/>
              <a:t>Moderna</a:t>
            </a:r>
          </a:p>
          <a:p>
            <a:pPr lvl="1"/>
            <a:r>
              <a:rPr lang="es-ES" dirty="0" smtClean="0"/>
              <a:t>Liviana</a:t>
            </a:r>
          </a:p>
          <a:p>
            <a:pPr lvl="1"/>
            <a:r>
              <a:rPr lang="es-ES" dirty="0" smtClean="0"/>
              <a:t>Intuitiva</a:t>
            </a:r>
          </a:p>
          <a:p>
            <a:pPr lvl="1"/>
            <a:r>
              <a:rPr lang="es-ES" dirty="0" err="1" smtClean="0"/>
              <a:t>Responsive</a:t>
            </a:r>
            <a:endParaRPr lang="es-ES" dirty="0" smtClean="0"/>
          </a:p>
          <a:p>
            <a:r>
              <a:rPr lang="es-ES" dirty="0" smtClean="0"/>
              <a:t>Autenticación integrada interna/externa</a:t>
            </a:r>
          </a:p>
          <a:p>
            <a:r>
              <a:rPr lang="es-ES" dirty="0" smtClean="0"/>
              <a:t>Flexible y adaptable</a:t>
            </a:r>
          </a:p>
          <a:p>
            <a:r>
              <a:rPr lang="es-ES" dirty="0" smtClean="0"/>
              <a:t>Tecnologías estándares de mercado</a:t>
            </a:r>
            <a:endParaRPr lang="es-ES" dirty="0"/>
          </a:p>
          <a:p>
            <a:r>
              <a:rPr lang="es-ES" dirty="0" smtClean="0"/>
              <a:t>Integración con los sistemas del cliente</a:t>
            </a:r>
          </a:p>
        </p:txBody>
      </p:sp>
    </p:spTree>
    <p:extLst>
      <p:ext uri="{BB962C8B-B14F-4D97-AF65-F5344CB8AC3E}">
        <p14:creationId xmlns:p14="http://schemas.microsoft.com/office/powerpoint/2010/main" val="30904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¡Rellena tu encuesta!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2" y="1825625"/>
            <a:ext cx="6905880" cy="4351338"/>
          </a:xfrm>
        </p:spPr>
        <p:txBody>
          <a:bodyPr/>
          <a:lstStyle/>
          <a:p>
            <a:r>
              <a:rPr lang="es-ES" dirty="0" smtClean="0"/>
              <a:t> No olvides </a:t>
            </a:r>
            <a:r>
              <a:rPr lang="es-ES" b="1" dirty="0" smtClean="0"/>
              <a:t>rellenar las dos hojas </a:t>
            </a:r>
            <a:r>
              <a:rPr lang="es-ES" dirty="0" smtClean="0"/>
              <a:t>de encuesta.</a:t>
            </a:r>
          </a:p>
          <a:p>
            <a:r>
              <a:rPr lang="es-ES" dirty="0"/>
              <a:t> Una vez relleno, </a:t>
            </a:r>
            <a:r>
              <a:rPr lang="es-ES" b="1" dirty="0" smtClean="0"/>
              <a:t>entrégala </a:t>
            </a:r>
            <a:r>
              <a:rPr lang="es-ES" dirty="0" smtClean="0"/>
              <a:t>a </a:t>
            </a:r>
            <a:r>
              <a:rPr lang="es-ES" dirty="0"/>
              <a:t>la azafata del mostrador interno (al lado del auditorio</a:t>
            </a:r>
            <a:r>
              <a:rPr lang="es-ES" dirty="0" smtClean="0"/>
              <a:t>).</a:t>
            </a:r>
          </a:p>
          <a:p>
            <a:r>
              <a:rPr lang="es-ES" b="1" dirty="0"/>
              <a:t> </a:t>
            </a:r>
            <a:r>
              <a:rPr lang="es-ES" dirty="0" smtClean="0"/>
              <a:t>La azafata te entregará la bolsa con el </a:t>
            </a:r>
            <a:r>
              <a:rPr lang="es-ES" b="1" dirty="0" smtClean="0"/>
              <a:t>regalo</a:t>
            </a:r>
            <a:r>
              <a:rPr lang="es-ES" dirty="0" smtClean="0"/>
              <a:t> de la conferencia.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932" y="2783788"/>
            <a:ext cx="1943631" cy="19436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521" y="2700397"/>
            <a:ext cx="2600186" cy="37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Solución extranet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937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hacia “solución extranet”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Generalizando los widgets…</a:t>
            </a:r>
          </a:p>
          <a:p>
            <a:endParaRPr lang="es-ES" dirty="0"/>
          </a:p>
        </p:txBody>
      </p:sp>
      <p:sp>
        <p:nvSpPr>
          <p:cNvPr id="4" name="Rounded Rectangle 3"/>
          <p:cNvSpPr/>
          <p:nvPr/>
        </p:nvSpPr>
        <p:spPr>
          <a:xfrm rot="16200000">
            <a:off x="6531" y="4140923"/>
            <a:ext cx="3873138" cy="711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Browser</a:t>
            </a:r>
            <a:endParaRPr lang="es-ES" dirty="0"/>
          </a:p>
        </p:txBody>
      </p:sp>
      <p:sp>
        <p:nvSpPr>
          <p:cNvPr id="19" name="Rounded Rectangle 18"/>
          <p:cNvSpPr/>
          <p:nvPr/>
        </p:nvSpPr>
        <p:spPr>
          <a:xfrm rot="16200000">
            <a:off x="1669867" y="3596638"/>
            <a:ext cx="3873138" cy="1800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Extranet</a:t>
            </a:r>
            <a:endParaRPr lang="es-ES" dirty="0"/>
          </a:p>
        </p:txBody>
      </p:sp>
      <p:sp>
        <p:nvSpPr>
          <p:cNvPr id="20" name="Rounded Rectangle 19"/>
          <p:cNvSpPr/>
          <p:nvPr/>
        </p:nvSpPr>
        <p:spPr>
          <a:xfrm rot="16200000">
            <a:off x="1387767" y="4202811"/>
            <a:ext cx="3533502" cy="588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Presentación</a:t>
            </a:r>
            <a:endParaRPr lang="es-ES" dirty="0"/>
          </a:p>
        </p:txBody>
      </p:sp>
      <p:sp>
        <p:nvSpPr>
          <p:cNvPr id="21" name="Rounded Rectangle 20"/>
          <p:cNvSpPr/>
          <p:nvPr/>
        </p:nvSpPr>
        <p:spPr>
          <a:xfrm rot="16200000">
            <a:off x="2310061" y="4195240"/>
            <a:ext cx="3533502" cy="60329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Conexión</a:t>
            </a:r>
            <a:endParaRPr lang="es-ES" dirty="0"/>
          </a:p>
        </p:txBody>
      </p:sp>
      <p:sp>
        <p:nvSpPr>
          <p:cNvPr id="22" name="Rounded Rectangle 21"/>
          <p:cNvSpPr/>
          <p:nvPr/>
        </p:nvSpPr>
        <p:spPr>
          <a:xfrm rot="16200000">
            <a:off x="5254535" y="3210194"/>
            <a:ext cx="3873138" cy="2573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Backend</a:t>
            </a:r>
            <a:endParaRPr lang="es-ES" dirty="0"/>
          </a:p>
        </p:txBody>
      </p:sp>
      <p:sp>
        <p:nvSpPr>
          <p:cNvPr id="23" name="Rounded Rectangle 22"/>
          <p:cNvSpPr/>
          <p:nvPr/>
        </p:nvSpPr>
        <p:spPr>
          <a:xfrm>
            <a:off x="6072817" y="2905234"/>
            <a:ext cx="2248222" cy="588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Autenticación</a:t>
            </a:r>
            <a:endParaRPr lang="es-ES" dirty="0"/>
          </a:p>
        </p:txBody>
      </p:sp>
      <p:sp>
        <p:nvSpPr>
          <p:cNvPr id="24" name="Rounded Rectangle 23"/>
          <p:cNvSpPr/>
          <p:nvPr/>
        </p:nvSpPr>
        <p:spPr>
          <a:xfrm>
            <a:off x="6066993" y="4240491"/>
            <a:ext cx="2248222" cy="588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Documental</a:t>
            </a:r>
            <a:endParaRPr lang="es-ES" dirty="0"/>
          </a:p>
        </p:txBody>
      </p:sp>
      <p:sp>
        <p:nvSpPr>
          <p:cNvPr id="25" name="Rounded Rectangle 24"/>
          <p:cNvSpPr/>
          <p:nvPr/>
        </p:nvSpPr>
        <p:spPr>
          <a:xfrm>
            <a:off x="6066993" y="5575748"/>
            <a:ext cx="2248222" cy="588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Información diversa</a:t>
            </a:r>
            <a:endParaRPr lang="es-ES" dirty="0"/>
          </a:p>
        </p:txBody>
      </p:sp>
      <p:cxnSp>
        <p:nvCxnSpPr>
          <p:cNvPr id="27" name="Straight Arrow Connector 26"/>
          <p:cNvCxnSpPr>
            <a:stCxn id="19" idx="2"/>
          </p:cNvCxnSpPr>
          <p:nvPr/>
        </p:nvCxnSpPr>
        <p:spPr>
          <a:xfrm flipV="1">
            <a:off x="4506685" y="3357800"/>
            <a:ext cx="1397727" cy="1139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2"/>
            <a:endCxn id="22" idx="0"/>
          </p:cNvCxnSpPr>
          <p:nvPr/>
        </p:nvCxnSpPr>
        <p:spPr>
          <a:xfrm flipV="1">
            <a:off x="4506685" y="4496886"/>
            <a:ext cx="13977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2"/>
          </p:cNvCxnSpPr>
          <p:nvPr/>
        </p:nvCxnSpPr>
        <p:spPr>
          <a:xfrm>
            <a:off x="4506685" y="4496887"/>
            <a:ext cx="1397727" cy="137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9" idx="0"/>
          </p:cNvCxnSpPr>
          <p:nvPr/>
        </p:nvCxnSpPr>
        <p:spPr>
          <a:xfrm>
            <a:off x="2299064" y="4496887"/>
            <a:ext cx="407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http://www.nethelpdesk.com/img/logos/help-desk-software-microsoft-active-directo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201" y="2680656"/>
            <a:ext cx="2027309" cy="5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buscartrabajo.com/files/2013/09/SAP_Logo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766" y="3225652"/>
            <a:ext cx="1335757" cy="53546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necsia.es/wp-content/uploads/2013/05/SharePoint2013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98" y="3274398"/>
            <a:ext cx="1688528" cy="53658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necsia.es/wp-content/uploads/2013/05/SharePoint2013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357" y="4111467"/>
            <a:ext cx="2044666" cy="64976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dev.conferenciasparaejecutivos.com/wp-content/uploads/2013/04/logos-finales-02-OPEN-TEXT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822" y="4590276"/>
            <a:ext cx="1481736" cy="50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http://www.vitasantcugat.com/wp-content/uploads/2015/03/apps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302" y="5436465"/>
            <a:ext cx="1924776" cy="89385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oddytee.files.wordpress.com/2014/09/azure-active-director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867" y="2337213"/>
            <a:ext cx="1624013" cy="162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necsia.es/wp-content/uploads/2013/05/SharePoint2013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357" y="4534566"/>
            <a:ext cx="2044666" cy="64976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bemopro.com/portals/0/partners/microsoft/SharePointOnline2L-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276" y="4129029"/>
            <a:ext cx="1498424" cy="54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/>
          <p:nvPr/>
        </p:nvCxnSpPr>
        <p:spPr>
          <a:xfrm flipV="1">
            <a:off x="8892822" y="5982789"/>
            <a:ext cx="453381" cy="3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12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Desarrollando en la nube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63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</a:t>
            </a:r>
            <a:r>
              <a:rPr lang="es-ES" dirty="0" err="1" smtClean="0"/>
              <a:t>PaaS</a:t>
            </a:r>
            <a:r>
              <a:rPr lang="es-ES" dirty="0" smtClean="0"/>
              <a:t> – La primera aproximación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345" y="3496404"/>
            <a:ext cx="975062" cy="962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62" y="2457315"/>
            <a:ext cx="1188356" cy="103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00" y="2488957"/>
            <a:ext cx="1295003" cy="886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93" y="4834713"/>
            <a:ext cx="807473" cy="85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66" y="1924599"/>
            <a:ext cx="1050708" cy="924885"/>
          </a:xfrm>
          <a:prstGeom prst="rect">
            <a:avLst/>
          </a:prstGeom>
        </p:spPr>
      </p:pic>
      <p:pic>
        <p:nvPicPr>
          <p:cNvPr id="12" name="Picture 6" descr="http://www.nethelpdesk.com/img/logos/help-desk-software-microsoft-active-director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42" y="5907182"/>
            <a:ext cx="2027309" cy="5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necsia.es/wp-content/uploads/2013/05/SharePoint2013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266" y="5922903"/>
            <a:ext cx="1688528" cy="53658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2788715" y="1828864"/>
            <a:ext cx="5845834" cy="267518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42" y="2193810"/>
            <a:ext cx="3035346" cy="1937519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62669" y="5690514"/>
            <a:ext cx="4550831" cy="97840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960" y="4686501"/>
            <a:ext cx="916132" cy="1236402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5" idx="3"/>
          </p:cNvCxnSpPr>
          <p:nvPr/>
        </p:nvCxnSpPr>
        <p:spPr>
          <a:xfrm flipH="1" flipV="1">
            <a:off x="7500407" y="3977792"/>
            <a:ext cx="2270610" cy="128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32857" y="2193810"/>
            <a:ext cx="0" cy="371337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19794" y="2193810"/>
            <a:ext cx="235131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3390128" y="3892731"/>
            <a:ext cx="3115175" cy="1972492"/>
          </a:xfrm>
          <a:custGeom>
            <a:avLst/>
            <a:gdLst>
              <a:gd name="connsiteX0" fmla="*/ 776923 w 3115175"/>
              <a:gd name="connsiteY0" fmla="*/ 1972492 h 1972492"/>
              <a:gd name="connsiteX1" fmla="*/ 136843 w 3115175"/>
              <a:gd name="connsiteY1" fmla="*/ 1084218 h 1972492"/>
              <a:gd name="connsiteX2" fmla="*/ 3115175 w 3115175"/>
              <a:gd name="connsiteY2" fmla="*/ 0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5175" h="1972492">
                <a:moveTo>
                  <a:pt x="776923" y="1972492"/>
                </a:moveTo>
                <a:cubicBezTo>
                  <a:pt x="262028" y="1692729"/>
                  <a:pt x="-252866" y="1412967"/>
                  <a:pt x="136843" y="1084218"/>
                </a:cubicBezTo>
                <a:cubicBezTo>
                  <a:pt x="526552" y="755469"/>
                  <a:pt x="1820863" y="377734"/>
                  <a:pt x="3115175" y="0"/>
                </a:cubicBezTo>
              </a:path>
            </a:pathLst>
          </a:custGeom>
          <a:noFill/>
          <a:ln w="28575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08" y="2286001"/>
            <a:ext cx="2196146" cy="1381814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7458891" y="2926080"/>
            <a:ext cx="2325189" cy="849086"/>
          </a:xfrm>
          <a:custGeom>
            <a:avLst/>
            <a:gdLst>
              <a:gd name="connsiteX0" fmla="*/ 2325189 w 2325189"/>
              <a:gd name="connsiteY0" fmla="*/ 0 h 849086"/>
              <a:gd name="connsiteX1" fmla="*/ 1528355 w 2325189"/>
              <a:gd name="connsiteY1" fmla="*/ 522514 h 849086"/>
              <a:gd name="connsiteX2" fmla="*/ 0 w 2325189"/>
              <a:gd name="connsiteY2" fmla="*/ 849086 h 8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5189" h="849086">
                <a:moveTo>
                  <a:pt x="2325189" y="0"/>
                </a:moveTo>
                <a:cubicBezTo>
                  <a:pt x="2120537" y="190500"/>
                  <a:pt x="1915886" y="381000"/>
                  <a:pt x="1528355" y="522514"/>
                </a:cubicBezTo>
                <a:cubicBezTo>
                  <a:pt x="1140824" y="664028"/>
                  <a:pt x="570412" y="756557"/>
                  <a:pt x="0" y="849086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/>
          <p:cNvSpPr txBox="1"/>
          <p:nvPr/>
        </p:nvSpPr>
        <p:spPr>
          <a:xfrm>
            <a:off x="5259975" y="1833545"/>
            <a:ext cx="315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Solución Extranet Clientes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PaaS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83590" y="4356990"/>
            <a:ext cx="4426021" cy="210250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TextBox 27"/>
          <p:cNvSpPr txBox="1"/>
          <p:nvPr/>
        </p:nvSpPr>
        <p:spPr>
          <a:xfrm>
            <a:off x="8354929" y="4425627"/>
            <a:ext cx="103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Widgets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522456" y="4878977"/>
            <a:ext cx="1620602" cy="5728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Autenticación</a:t>
            </a:r>
            <a:endParaRPr lang="es-ES" dirty="0"/>
          </a:p>
        </p:txBody>
      </p:sp>
      <p:sp>
        <p:nvSpPr>
          <p:cNvPr id="30" name="Rounded Rectangle 29"/>
          <p:cNvSpPr/>
          <p:nvPr/>
        </p:nvSpPr>
        <p:spPr>
          <a:xfrm>
            <a:off x="5522456" y="5713561"/>
            <a:ext cx="1620602" cy="5728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Datos (documental)</a:t>
            </a:r>
            <a:endParaRPr lang="es-ES" dirty="0"/>
          </a:p>
        </p:txBody>
      </p:sp>
      <p:sp>
        <p:nvSpPr>
          <p:cNvPr id="31" name="TextBox 30"/>
          <p:cNvSpPr txBox="1"/>
          <p:nvPr/>
        </p:nvSpPr>
        <p:spPr>
          <a:xfrm>
            <a:off x="7332562" y="4863596"/>
            <a:ext cx="227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AD / O365 / WAAD (cookie segura)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32561" y="5663045"/>
            <a:ext cx="227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SHP 2010 / 2013 SharePoint Online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22" grpId="0" animBg="1"/>
      <p:bldP spid="24" grpId="0" animBg="1"/>
      <p:bldP spid="25" grpId="0"/>
      <p:bldP spid="26" grpId="0" animBg="1"/>
      <p:bldP spid="28" grpId="0"/>
      <p:bldP spid="27" grpId="0" animBg="1"/>
      <p:bldP spid="30" grpId="0" animBg="1"/>
      <p:bldP spid="31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Aspectos clave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Escalado automático</a:t>
            </a:r>
          </a:p>
          <a:p>
            <a:r>
              <a:rPr lang="es-ES" dirty="0" smtClean="0"/>
              <a:t>Persistencia de sesión (</a:t>
            </a:r>
            <a:r>
              <a:rPr lang="es-ES" dirty="0" err="1" smtClean="0"/>
              <a:t>Redis</a:t>
            </a:r>
            <a:r>
              <a:rPr lang="es-ES" dirty="0" smtClean="0"/>
              <a:t> Caché)</a:t>
            </a:r>
          </a:p>
          <a:p>
            <a:r>
              <a:rPr lang="es-ES" dirty="0" smtClean="0"/>
              <a:t>Almacenamiento de </a:t>
            </a:r>
            <a:r>
              <a:rPr lang="es-ES" dirty="0" err="1" smtClean="0"/>
              <a:t>logs</a:t>
            </a:r>
            <a:r>
              <a:rPr lang="es-ES" dirty="0" smtClean="0"/>
              <a:t> (Storage </a:t>
            </a:r>
            <a:r>
              <a:rPr lang="es-ES" dirty="0" err="1" smtClean="0"/>
              <a:t>table</a:t>
            </a:r>
            <a:r>
              <a:rPr lang="es-ES" dirty="0" smtClean="0"/>
              <a:t>)</a:t>
            </a:r>
          </a:p>
          <a:p>
            <a:r>
              <a:rPr lang="es-ES" dirty="0" smtClean="0"/>
              <a:t>Seguridad basada en cookies seguras / autenticación en AD o mediante Microsoft </a:t>
            </a:r>
            <a:r>
              <a:rPr lang="es-ES" dirty="0" err="1" smtClean="0"/>
              <a:t>Account</a:t>
            </a:r>
            <a:endParaRPr lang="es-ES" dirty="0"/>
          </a:p>
          <a:p>
            <a:r>
              <a:rPr lang="es-ES" dirty="0" smtClean="0"/>
              <a:t>Autorización basada en cada widget</a:t>
            </a:r>
          </a:p>
          <a:p>
            <a:r>
              <a:rPr lang="es-ES" dirty="0" err="1" smtClean="0"/>
              <a:t>Multiidioma</a:t>
            </a:r>
            <a:endParaRPr lang="es-ES" dirty="0" smtClean="0"/>
          </a:p>
          <a:p>
            <a:r>
              <a:rPr lang="es-ES" dirty="0" smtClean="0"/>
              <a:t>Envío de emails </a:t>
            </a:r>
            <a:r>
              <a:rPr lang="es-ES" dirty="0" err="1" smtClean="0"/>
              <a:t>paquetizados</a:t>
            </a:r>
            <a:endParaRPr lang="es-ES" dirty="0"/>
          </a:p>
          <a:p>
            <a:r>
              <a:rPr lang="es-ES" dirty="0" smtClean="0"/>
              <a:t>Instalación en </a:t>
            </a:r>
            <a:r>
              <a:rPr lang="es-ES" dirty="0" err="1" smtClean="0"/>
              <a:t>Azure</a:t>
            </a:r>
            <a:r>
              <a:rPr lang="es-ES" dirty="0" smtClean="0"/>
              <a:t> o </a:t>
            </a:r>
            <a:r>
              <a:rPr lang="es-ES" dirty="0" err="1" smtClean="0"/>
              <a:t>onPremise</a:t>
            </a:r>
            <a:r>
              <a:rPr lang="es-ES" dirty="0" smtClean="0"/>
              <a:t> (mismo desarrollo)</a:t>
            </a:r>
          </a:p>
          <a:p>
            <a:r>
              <a:rPr lang="es-ES" dirty="0" smtClean="0"/>
              <a:t>Widgets </a:t>
            </a:r>
            <a:r>
              <a:rPr lang="es-ES" dirty="0" err="1" smtClean="0"/>
              <a:t>onDemand</a:t>
            </a:r>
            <a:r>
              <a:rPr lang="es-ES" dirty="0" smtClean="0"/>
              <a:t> según cliente / necesidad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85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</a:t>
            </a:r>
            <a:r>
              <a:rPr lang="es-ES" dirty="0" err="1" smtClean="0"/>
              <a:t>PaaS</a:t>
            </a:r>
            <a:r>
              <a:rPr lang="es-ES" dirty="0" smtClean="0"/>
              <a:t> – Ventajas</a:t>
            </a:r>
            <a:endParaRPr lang="es-ES" dirty="0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/>
          <a:p>
            <a:r>
              <a:rPr lang="es-ES" dirty="0" smtClean="0"/>
              <a:t>Agilidad en la implementación – </a:t>
            </a:r>
            <a:r>
              <a:rPr lang="es-ES" dirty="0" err="1" smtClean="0"/>
              <a:t>provisioning</a:t>
            </a:r>
            <a:r>
              <a:rPr lang="es-ES" dirty="0" smtClean="0"/>
              <a:t> de infraestructura inmediato, escalabilidad</a:t>
            </a:r>
          </a:p>
          <a:p>
            <a:r>
              <a:rPr lang="es-ES" dirty="0" smtClean="0"/>
              <a:t>Optimización de costes – Instancias en vez de máquinas</a:t>
            </a:r>
          </a:p>
          <a:p>
            <a:r>
              <a:rPr lang="es-ES" dirty="0"/>
              <a:t>Gestión de identidades (WAAD o WAAD Premium</a:t>
            </a:r>
            <a:r>
              <a:rPr lang="es-ES" dirty="0" smtClean="0"/>
              <a:t>)</a:t>
            </a:r>
          </a:p>
          <a:p>
            <a:r>
              <a:rPr lang="es-ES" dirty="0" smtClean="0"/>
              <a:t>CDN, Caché, blob </a:t>
            </a:r>
            <a:r>
              <a:rPr lang="es-ES" dirty="0" err="1" smtClean="0"/>
              <a:t>storage</a:t>
            </a:r>
            <a:r>
              <a:rPr lang="es-ES" dirty="0" smtClean="0"/>
              <a:t>, …</a:t>
            </a:r>
            <a:endParaRPr lang="es-ES" dirty="0"/>
          </a:p>
          <a:p>
            <a:r>
              <a:rPr lang="es-ES" dirty="0" smtClean="0"/>
              <a:t>En general todas las ventajas de </a:t>
            </a:r>
            <a:r>
              <a:rPr lang="es-ES" dirty="0" err="1" smtClean="0"/>
              <a:t>Azure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10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62" y="2457315"/>
            <a:ext cx="1188356" cy="103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00" y="2488957"/>
            <a:ext cx="1295003" cy="886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808" y="4662928"/>
            <a:ext cx="807473" cy="855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66" y="1924599"/>
            <a:ext cx="1050708" cy="924885"/>
          </a:xfrm>
          <a:prstGeom prst="rect">
            <a:avLst/>
          </a:prstGeom>
        </p:spPr>
      </p:pic>
      <p:pic>
        <p:nvPicPr>
          <p:cNvPr id="12" name="Picture 6" descr="http://www.nethelpdesk.com/img/logos/help-desk-software-microsoft-active-director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30" y="5456183"/>
            <a:ext cx="2027309" cy="5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necsia.es/wp-content/uploads/2013/05/SharePoint2013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54" y="5471904"/>
            <a:ext cx="1688528" cy="53658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2788715" y="1828864"/>
            <a:ext cx="5845834" cy="267518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42" y="2193810"/>
            <a:ext cx="3035346" cy="1937519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32357" y="5239515"/>
            <a:ext cx="4550831" cy="97840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581" y="5304702"/>
            <a:ext cx="916132" cy="123640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619794" y="2193810"/>
            <a:ext cx="13063" cy="3262373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19794" y="2193810"/>
            <a:ext cx="2351315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3390128" y="3892731"/>
            <a:ext cx="3255146" cy="2195812"/>
          </a:xfrm>
          <a:custGeom>
            <a:avLst/>
            <a:gdLst>
              <a:gd name="connsiteX0" fmla="*/ 776923 w 3115175"/>
              <a:gd name="connsiteY0" fmla="*/ 1972492 h 1972492"/>
              <a:gd name="connsiteX1" fmla="*/ 136843 w 3115175"/>
              <a:gd name="connsiteY1" fmla="*/ 1084218 h 1972492"/>
              <a:gd name="connsiteX2" fmla="*/ 3115175 w 3115175"/>
              <a:gd name="connsiteY2" fmla="*/ 0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5175" h="1972492">
                <a:moveTo>
                  <a:pt x="776923" y="1972492"/>
                </a:moveTo>
                <a:cubicBezTo>
                  <a:pt x="262028" y="1692729"/>
                  <a:pt x="-252866" y="1412967"/>
                  <a:pt x="136843" y="1084218"/>
                </a:cubicBezTo>
                <a:cubicBezTo>
                  <a:pt x="526552" y="755469"/>
                  <a:pt x="1820863" y="377734"/>
                  <a:pt x="3115175" y="0"/>
                </a:cubicBezTo>
              </a:path>
            </a:pathLst>
          </a:custGeom>
          <a:noFill/>
          <a:ln w="28575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08" y="2286001"/>
            <a:ext cx="2196146" cy="1381814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7458891" y="2926080"/>
            <a:ext cx="2325189" cy="849086"/>
          </a:xfrm>
          <a:custGeom>
            <a:avLst/>
            <a:gdLst>
              <a:gd name="connsiteX0" fmla="*/ 2325189 w 2325189"/>
              <a:gd name="connsiteY0" fmla="*/ 0 h 849086"/>
              <a:gd name="connsiteX1" fmla="*/ 1528355 w 2325189"/>
              <a:gd name="connsiteY1" fmla="*/ 522514 h 849086"/>
              <a:gd name="connsiteX2" fmla="*/ 0 w 2325189"/>
              <a:gd name="connsiteY2" fmla="*/ 849086 h 8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5189" h="849086">
                <a:moveTo>
                  <a:pt x="2325189" y="0"/>
                </a:moveTo>
                <a:cubicBezTo>
                  <a:pt x="2120537" y="190500"/>
                  <a:pt x="1915886" y="381000"/>
                  <a:pt x="1528355" y="522514"/>
                </a:cubicBezTo>
                <a:cubicBezTo>
                  <a:pt x="1140824" y="664028"/>
                  <a:pt x="570412" y="756557"/>
                  <a:pt x="0" y="849086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24"/>
          <p:cNvSpPr txBox="1"/>
          <p:nvPr/>
        </p:nvSpPr>
        <p:spPr>
          <a:xfrm>
            <a:off x="5259975" y="1833545"/>
            <a:ext cx="315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Solución Extranet Clientes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SaaS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/>
          <a:p>
            <a:r>
              <a:rPr lang="es-ES" dirty="0" smtClean="0"/>
              <a:t>Modelo </a:t>
            </a:r>
            <a:r>
              <a:rPr lang="es-ES" dirty="0" err="1"/>
              <a:t>S</a:t>
            </a:r>
            <a:r>
              <a:rPr lang="es-ES" dirty="0" err="1" smtClean="0"/>
              <a:t>aaS</a:t>
            </a:r>
            <a:r>
              <a:rPr lang="es-ES" dirty="0" smtClean="0"/>
              <a:t> – La </a:t>
            </a:r>
            <a:r>
              <a:rPr lang="es-ES" dirty="0" err="1" smtClean="0"/>
              <a:t>consumerización</a:t>
            </a:r>
            <a:endParaRPr lang="es-E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90" y="3676445"/>
            <a:ext cx="1305488" cy="5547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59" y="4181350"/>
            <a:ext cx="975062" cy="962776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7824651" y="5177704"/>
            <a:ext cx="2613017" cy="61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22"/>
          <a:stretch/>
        </p:blipFill>
        <p:spPr>
          <a:xfrm>
            <a:off x="7007034" y="4178646"/>
            <a:ext cx="975062" cy="6477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39" y="4178646"/>
            <a:ext cx="975062" cy="96277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379" y="5561516"/>
            <a:ext cx="916132" cy="1236402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6261002" y="5125579"/>
            <a:ext cx="1233563" cy="83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6" descr="http://www.nethelpdesk.com/img/logos/help-desk-software-microsoft-active-director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73" y="6072822"/>
            <a:ext cx="2027309" cy="5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necsia.es/wp-content/uploads/2013/05/SharePoint2013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997" y="6088543"/>
            <a:ext cx="1688528" cy="53658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/>
          <p:cNvSpPr/>
          <p:nvPr/>
        </p:nvSpPr>
        <p:spPr>
          <a:xfrm>
            <a:off x="1313400" y="5856154"/>
            <a:ext cx="4550831" cy="97840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4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Extranet </a:t>
            </a:r>
            <a:r>
              <a:rPr lang="en-US" dirty="0" err="1" smtClean="0"/>
              <a:t>Paa</a:t>
            </a:r>
            <a:r>
              <a:rPr lang="en-US" dirty="0" err="1"/>
              <a:t>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6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Retos del modelo </a:t>
            </a:r>
            <a:r>
              <a:rPr lang="es-ES" dirty="0" err="1" smtClean="0"/>
              <a:t>SaaS</a:t>
            </a:r>
            <a:r>
              <a:rPr lang="es-ES" dirty="0" smtClean="0"/>
              <a:t> para Tokiota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Modelo de widgets a medida – API / </a:t>
            </a:r>
            <a:r>
              <a:rPr lang="es-ES" dirty="0" err="1" smtClean="0"/>
              <a:t>market</a:t>
            </a:r>
            <a:endParaRPr lang="es-ES" dirty="0" smtClean="0"/>
          </a:p>
          <a:p>
            <a:r>
              <a:rPr lang="es-ES" dirty="0" smtClean="0"/>
              <a:t>Sistema 24x7 – Atención al usuario (turnos)</a:t>
            </a:r>
          </a:p>
          <a:p>
            <a:r>
              <a:rPr lang="es-ES" dirty="0" smtClean="0"/>
              <a:t>Modelo y gestión de facturación – pasarelas de pago, …</a:t>
            </a:r>
          </a:p>
          <a:p>
            <a:r>
              <a:rPr lang="es-ES" dirty="0" smtClean="0"/>
              <a:t>Interfaces estándares de conexión</a:t>
            </a:r>
          </a:p>
          <a:p>
            <a:r>
              <a:rPr lang="es-ES" dirty="0" smtClean="0"/>
              <a:t>Volumetría</a:t>
            </a:r>
          </a:p>
          <a:p>
            <a:r>
              <a:rPr lang="es-ES" dirty="0" smtClean="0"/>
              <a:t>Actualizaciones</a:t>
            </a:r>
          </a:p>
          <a:p>
            <a:r>
              <a:rPr lang="es-E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3579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Q&amp;A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18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Pascual Boil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3"/>
          </p:nvPr>
        </p:nvSpPr>
        <p:spPr>
          <a:xfrm>
            <a:off x="3726320" y="4828735"/>
            <a:ext cx="8023225" cy="414338"/>
          </a:xfrm>
        </p:spPr>
        <p:txBody>
          <a:bodyPr>
            <a:normAutofit fontScale="92500" lnSpcReduction="10000"/>
          </a:bodyPr>
          <a:lstStyle/>
          <a:p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Cuatrecasas</a:t>
            </a:r>
            <a:r>
              <a:rPr lang="en-US" dirty="0" smtClean="0"/>
              <a:t>, </a:t>
            </a:r>
            <a:r>
              <a:rPr lang="en-US" dirty="0" err="1" smtClean="0"/>
              <a:t>Gonçalves</a:t>
            </a:r>
            <a:r>
              <a:rPr lang="en-US" dirty="0" smtClean="0"/>
              <a:t> Pereira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>
          <a:xfrm>
            <a:off x="3726321" y="5415605"/>
            <a:ext cx="8023225" cy="414338"/>
          </a:xfrm>
        </p:spPr>
        <p:txBody>
          <a:bodyPr>
            <a:normAutofit fontScale="92500" lnSpcReduction="10000"/>
          </a:bodyPr>
          <a:lstStyle/>
          <a:p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3726321" y="6002475"/>
            <a:ext cx="8023225" cy="414338"/>
          </a:xfrm>
        </p:spPr>
        <p:txBody>
          <a:bodyPr>
            <a:normAutofit fontScale="92500" lnSpcReduction="10000"/>
          </a:bodyPr>
          <a:lstStyle/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>
          <a:xfrm>
            <a:off x="3726319" y="4235502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pascual.boil@cuatrecasas.com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Consultancy, Innovation </a:t>
            </a:r>
            <a:r>
              <a:rPr lang="en-US" dirty="0"/>
              <a:t>and Applications Director</a:t>
            </a:r>
            <a:endParaRPr lang="es-E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441106">
            <a:off x="766916" y="914399"/>
            <a:ext cx="2428568" cy="2458065"/>
          </a:xfrm>
        </p:spPr>
      </p:pic>
      <p:pic>
        <p:nvPicPr>
          <p:cNvPr id="50178" name="Picture 2" descr="http://portal.cuatrecasas.com/ESP/imagencorp/logos/Cuatrecasas%20Gonalves%20Pereira/Logo_2%20líneas_Blanco_Fondo%20negr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61" y="3652977"/>
            <a:ext cx="3137703" cy="664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55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7" y="1088572"/>
            <a:ext cx="10972800" cy="4865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55" y="3859498"/>
            <a:ext cx="4379070" cy="27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3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4" y="177375"/>
            <a:ext cx="10041860" cy="64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7" y="923244"/>
            <a:ext cx="9278918" cy="57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8" y="739453"/>
            <a:ext cx="11278559" cy="54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 Bayé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Tokiota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Architect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14" y="3616709"/>
            <a:ext cx="1685772" cy="136493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27" y="5225893"/>
            <a:ext cx="2491776" cy="1011513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7"/>
          </p:nvPr>
        </p:nvSpPr>
        <p:spPr>
          <a:xfrm>
            <a:off x="3726321" y="4299179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marc.baye@tokiota.com</a:t>
            </a:r>
            <a:endParaRPr lang="es-ES" dirty="0"/>
          </a:p>
        </p:txBody>
      </p:sp>
      <p:pic>
        <p:nvPicPr>
          <p:cNvPr id="10" name="Marcador de posición de imagen 9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20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Marcel Palou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Tokiota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>
          <a:xfrm>
            <a:off x="3726320" y="4265924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m</a:t>
            </a:r>
            <a:r>
              <a:rPr lang="es-ES" dirty="0" smtClean="0"/>
              <a:t>arcel.palou@tokiota.com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Strategic Consultant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6"/>
          </p:nvPr>
        </p:nvSpPr>
        <p:spPr>
          <a:xfrm>
            <a:off x="3726320" y="6030237"/>
            <a:ext cx="8023225" cy="414338"/>
          </a:xfrm>
        </p:spPr>
        <p:txBody>
          <a:bodyPr>
            <a:normAutofit fontScale="92500" lnSpcReduction="10000"/>
          </a:bodyPr>
          <a:lstStyle/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3726320" y="4811555"/>
            <a:ext cx="8023225" cy="414338"/>
          </a:xfrm>
        </p:spPr>
        <p:txBody>
          <a:bodyPr>
            <a:normAutofit fontScale="92500" lnSpcReduction="10000"/>
          </a:bodyPr>
          <a:lstStyle/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5"/>
          </p:nvPr>
        </p:nvSpPr>
        <p:spPr>
          <a:xfrm>
            <a:off x="3726320" y="5408730"/>
            <a:ext cx="8023225" cy="414338"/>
          </a:xfrm>
        </p:spPr>
        <p:txBody>
          <a:bodyPr>
            <a:normAutofit fontScale="92500" lnSpcReduction="10000"/>
          </a:bodyPr>
          <a:lstStyle/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14" y="3616709"/>
            <a:ext cx="1685772" cy="1364939"/>
          </a:xfrm>
          <a:prstGeom prst="rect">
            <a:avLst/>
          </a:prstGeo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10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Quienes somos en Tokiota?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Compañía que nace en Barcelona pero con valores Japoneses: Calidad, eficiencia, honestidad y líderes en tecnología.</a:t>
            </a:r>
          </a:p>
          <a:p>
            <a:r>
              <a:rPr lang="es-ES" dirty="0" smtClean="0"/>
              <a:t>Focalizada en soluciones y tecnologías Microsoft, aportando valor añadido para:</a:t>
            </a:r>
          </a:p>
          <a:p>
            <a:pPr lvl="1"/>
            <a:r>
              <a:rPr lang="es-ES" dirty="0" smtClean="0"/>
              <a:t>Grandes proyectos</a:t>
            </a:r>
          </a:p>
          <a:p>
            <a:pPr lvl="1"/>
            <a:r>
              <a:rPr lang="es-ES" dirty="0" smtClean="0"/>
              <a:t>Allí donde nuevas tecnologías estén presentes (incluso “beta”)</a:t>
            </a:r>
          </a:p>
          <a:p>
            <a:pPr lvl="1"/>
            <a:r>
              <a:rPr lang="es-ES" dirty="0" smtClean="0"/>
              <a:t>Entornos de alto rendimiento (alta concurrencia, estabilidad, disponibilidad, integración de sistemas heterogéneos</a:t>
            </a:r>
          </a:p>
          <a:p>
            <a:pPr lvl="1"/>
            <a:r>
              <a:rPr lang="es-ES" dirty="0" smtClean="0"/>
              <a:t>Allí donde sean entornos complejos</a:t>
            </a:r>
          </a:p>
          <a:p>
            <a:r>
              <a:rPr lang="es-ES" dirty="0" smtClean="0"/>
              <a:t>TOKIOTA es Microsoft </a:t>
            </a:r>
            <a:r>
              <a:rPr lang="es-ES" dirty="0" err="1" smtClean="0"/>
              <a:t>Preferred</a:t>
            </a:r>
            <a:r>
              <a:rPr lang="es-ES" dirty="0" smtClean="0"/>
              <a:t> </a:t>
            </a:r>
            <a:r>
              <a:rPr lang="es-ES" dirty="0" err="1" smtClean="0"/>
              <a:t>Partner</a:t>
            </a:r>
            <a:r>
              <a:rPr lang="es-ES" dirty="0" smtClean="0"/>
              <a:t>, especialmente en Cataluña</a:t>
            </a:r>
          </a:p>
          <a:p>
            <a:pPr lvl="1"/>
            <a:r>
              <a:rPr lang="es-ES" dirty="0" smtClean="0"/>
              <a:t>Pero con contacto con ingenieros Microsoft, </a:t>
            </a:r>
            <a:r>
              <a:rPr lang="es-ES" dirty="0" err="1" smtClean="0"/>
              <a:t>product</a:t>
            </a:r>
            <a:r>
              <a:rPr lang="es-ES" dirty="0" smtClean="0"/>
              <a:t> managers y </a:t>
            </a:r>
            <a:r>
              <a:rPr lang="es-ES" dirty="0" err="1" smtClean="0"/>
              <a:t>business</a:t>
            </a:r>
            <a:r>
              <a:rPr lang="es-ES" dirty="0" smtClean="0"/>
              <a:t> managers, en España, Western </a:t>
            </a:r>
            <a:r>
              <a:rPr lang="es-ES" dirty="0" err="1" smtClean="0"/>
              <a:t>Europe</a:t>
            </a:r>
            <a:r>
              <a:rPr lang="es-ES" dirty="0" smtClean="0"/>
              <a:t> y Redmond.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708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owerpoint" ma:contentTypeID="0x0101002199F5EA1DDFC44285BB3C8075FFDC0D0039ABA31599410B469C26C5BBC8006D48" ma:contentTypeVersion="1" ma:contentTypeDescription="Documento de Microsoft PowerPoint en blanco" ma:contentTypeScope="" ma:versionID="1838a6a3d9cb7984d25f32ee1e16349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003a7f0c3253a501f94ede70caf17e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92AC4A-9201-4A4C-8982-E635D4DA15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896FAED-C71D-44AD-8871-BEB9F7A70590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6584B2B-635E-4093-9983-BEE192BE1E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2066</Words>
  <Application>Microsoft Office PowerPoint</Application>
  <PresentationFormat>Widescreen</PresentationFormat>
  <Paragraphs>373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Wingdings</vt:lpstr>
      <vt:lpstr>Verdana</vt:lpstr>
      <vt:lpstr>Webdings</vt:lpstr>
      <vt:lpstr>Calibri Light</vt:lpstr>
      <vt:lpstr>Rabiohead</vt:lpstr>
      <vt:lpstr>Segoe UI </vt:lpstr>
      <vt:lpstr>Century Gothic</vt:lpstr>
      <vt:lpstr>Calibri</vt:lpstr>
      <vt:lpstr>Segoe UI Light</vt:lpstr>
      <vt:lpstr>Arial</vt:lpstr>
      <vt:lpstr>Courier New</vt:lpstr>
      <vt:lpstr>ＭＳ Ｐゴシック</vt:lpstr>
      <vt:lpstr>Segoe WP Light</vt:lpstr>
      <vt:lpstr>Tema de Office</vt:lpstr>
      <vt:lpstr>PowerPoint Presentation</vt:lpstr>
      <vt:lpstr>PowerPoint Presentation</vt:lpstr>
      <vt:lpstr>Soluciones de Extranet de Clientes basadas en Sharepoint</vt:lpstr>
      <vt:lpstr>¡Completa tu pasaporte!</vt:lpstr>
      <vt:lpstr>¡Rellena tu encuesta!</vt:lpstr>
      <vt:lpstr>Pascual Boil</vt:lpstr>
      <vt:lpstr>Marc Bayé</vt:lpstr>
      <vt:lpstr>Marcel Palou</vt:lpstr>
      <vt:lpstr>Quienes somos en Tokiota?</vt:lpstr>
      <vt:lpstr>Quienes somos en Tokiota?</vt:lpstr>
      <vt:lpstr>Quienes somos en Tokiota?</vt:lpstr>
      <vt:lpstr>PowerPoint Presentation</vt:lpstr>
      <vt:lpstr>Some of our customers</vt:lpstr>
      <vt:lpstr>¿Quién es Cuatrecasas?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Compartir información con clientes de manera segura</vt:lpstr>
      <vt:lpstr>¿Qué compartíamos hasta ahora?</vt:lpstr>
      <vt:lpstr>El proyecto actual y futuro. ¿Qué queremos? (1/2)</vt:lpstr>
      <vt:lpstr>El proyecto actual y futuro. ¿Qué queremos? (2/2)</vt:lpstr>
      <vt:lpstr>La nube y el proyecto común con Tokiota</vt:lpstr>
      <vt:lpstr>Necesidades “tecnológicas”</vt:lpstr>
      <vt:lpstr>Retos</vt:lpstr>
      <vt:lpstr>Retos</vt:lpstr>
      <vt:lpstr>Conceptualización de la solución</vt:lpstr>
      <vt:lpstr>Soluciones</vt:lpstr>
      <vt:lpstr>Soluciones</vt:lpstr>
      <vt:lpstr>Demo: Extranet</vt:lpstr>
      <vt:lpstr>Entrando en profundidad</vt:lpstr>
      <vt:lpstr>Abrir al exterior</vt:lpstr>
      <vt:lpstr>PowerPoint Presentation</vt:lpstr>
      <vt:lpstr>PowerPoint Presentation</vt:lpstr>
      <vt:lpstr>PowerPoint Presentation</vt:lpstr>
      <vt:lpstr>Flujos de información</vt:lpstr>
      <vt:lpstr>PowerPoint Presentation</vt:lpstr>
      <vt:lpstr>PowerPoint Presentation</vt:lpstr>
      <vt:lpstr>Usuarios y Autenticación</vt:lpstr>
      <vt:lpstr>PowerPoint Presentation</vt:lpstr>
      <vt:lpstr>PowerPoint Presentation</vt:lpstr>
      <vt:lpstr>Capa de Presentación</vt:lpstr>
      <vt:lpstr>PowerPoint Presentation</vt:lpstr>
      <vt:lpstr>PowerPoint Presentation</vt:lpstr>
      <vt:lpstr>PowerPoint Presentation</vt:lpstr>
      <vt:lpstr>PowerPoint Presentation</vt:lpstr>
      <vt:lpstr>Ventajas y puntos clave [Potencial]</vt:lpstr>
      <vt:lpstr>Solución extranet</vt:lpstr>
      <vt:lpstr>Evolución hacia “solución extranet”</vt:lpstr>
      <vt:lpstr>Desarrollando en la nube</vt:lpstr>
      <vt:lpstr>Modelo PaaS – La primera aproximación</vt:lpstr>
      <vt:lpstr>Aspectos clave</vt:lpstr>
      <vt:lpstr>Modelo PaaS – Ventajas</vt:lpstr>
      <vt:lpstr>Modelo SaaS – La consumerización</vt:lpstr>
      <vt:lpstr>Demo: Extranet PaaS</vt:lpstr>
      <vt:lpstr>Retos del modelo SaaS para Tokiota</vt:lpstr>
      <vt:lpstr>Q&amp;A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Marcel Palou</cp:lastModifiedBy>
  <cp:revision>126</cp:revision>
  <dcterms:created xsi:type="dcterms:W3CDTF">2013-08-20T12:49:39Z</dcterms:created>
  <dcterms:modified xsi:type="dcterms:W3CDTF">2015-06-12T15:18:03Z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0x0101002199F5EA1DDFC44285BB3C8075FFDC0D0039ABA31599410B469C26C5BBC8006D48</vt:lpwstr>
  </property>
</Properties>
</file>